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comments/comment2.xml" ContentType="application/vnd.openxmlformats-officedocument.presentationml.comments+xml"/>
  <Override PartName="/ppt/media/image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70" r:id="rId3"/>
    <p:sldMasterId id="2147483692" r:id="rId4"/>
    <p:sldMasterId id="2147483694" r:id="rId5"/>
  </p:sldMasterIdLst>
  <p:notesMasterIdLst>
    <p:notesMasterId r:id="rId7"/>
  </p:notesMasterIdLst>
  <p:sldIdLst>
    <p:sldId id="304" r:id="rId6"/>
    <p:sldId id="1772" r:id="rId8"/>
    <p:sldId id="1816" r:id="rId9"/>
    <p:sldId id="1818" r:id="rId10"/>
    <p:sldId id="1817" r:id="rId11"/>
    <p:sldId id="1819" r:id="rId12"/>
    <p:sldId id="1820" r:id="rId13"/>
    <p:sldId id="1821" r:id="rId14"/>
    <p:sldId id="1822" r:id="rId15"/>
    <p:sldId id="1835" r:id="rId16"/>
    <p:sldId id="1841" r:id="rId17"/>
    <p:sldId id="1837" r:id="rId18"/>
    <p:sldId id="1836" r:id="rId19"/>
    <p:sldId id="1842" r:id="rId20"/>
    <p:sldId id="1823" r:id="rId21"/>
    <p:sldId id="1824" r:id="rId22"/>
    <p:sldId id="1826" r:id="rId23"/>
    <p:sldId id="1827" r:id="rId24"/>
    <p:sldId id="1834" r:id="rId25"/>
    <p:sldId id="1830" r:id="rId26"/>
    <p:sldId id="1831" r:id="rId27"/>
    <p:sldId id="1832" r:id="rId28"/>
    <p:sldId id="1833" r:id="rId29"/>
    <p:sldId id="1825" r:id="rId30"/>
    <p:sldId id="1740" r:id="rId31"/>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304"/>
            <p14:sldId id="1772"/>
            <p14:sldId id="1816"/>
            <p14:sldId id="1818"/>
            <p14:sldId id="1817"/>
            <p14:sldId id="1819"/>
            <p14:sldId id="1820"/>
            <p14:sldId id="1821"/>
            <p14:sldId id="1822"/>
            <p14:sldId id="1835"/>
            <p14:sldId id="1841"/>
            <p14:sldId id="1837"/>
            <p14:sldId id="1836"/>
            <p14:sldId id="1842"/>
            <p14:sldId id="1823"/>
            <p14:sldId id="1824"/>
            <p14:sldId id="1826"/>
            <p14:sldId id="1827"/>
            <p14:sldId id="1834"/>
            <p14:sldId id="1830"/>
            <p14:sldId id="1831"/>
            <p14:sldId id="1832"/>
            <p14:sldId id="1833"/>
            <p14:sldId id="1825"/>
            <p14:sldId id="1740"/>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 id="3" name="CS_Lee_" initials="C" lastIdx="1" clrIdx="2"/>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A0001"/>
    <a:srgbClr val="BFBFBF"/>
    <a:srgbClr val="CEAB6E"/>
    <a:srgbClr val="A6A6A6"/>
    <a:srgbClr val="B1B1B1"/>
    <a:srgbClr val="063771"/>
    <a:srgbClr val="222A35"/>
    <a:srgbClr val="A23341"/>
    <a:srgbClr val="DCDCDC"/>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22" autoAdjust="0"/>
    <p:restoredTop sz="96234" autoAdjust="0"/>
  </p:normalViewPr>
  <p:slideViewPr>
    <p:cSldViewPr snapToGrid="0">
      <p:cViewPr varScale="1">
        <p:scale>
          <a:sx n="107" d="100"/>
          <a:sy n="107" d="100"/>
        </p:scale>
        <p:origin x="80" y="104"/>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slide" Target="slides/slide2.xml"/><Relationship Id="rId7" Type="http://schemas.openxmlformats.org/officeDocument/2006/relationships/notesMaster" Target="notesMasters/notesMaster1.xml"/><Relationship Id="rId6" Type="http://schemas.openxmlformats.org/officeDocument/2006/relationships/slide" Target="slides/slide1.xml"/><Relationship Id="rId5" Type="http://schemas.openxmlformats.org/officeDocument/2006/relationships/slideMaster" Target="slideMasters/slideMaster4.xml"/><Relationship Id="rId4" Type="http://schemas.openxmlformats.org/officeDocument/2006/relationships/slideMaster" Target="slideMasters/slideMaster3.xml"/><Relationship Id="rId36" Type="http://schemas.openxmlformats.org/officeDocument/2006/relationships/tags" Target="tags/tag2.xml"/><Relationship Id="rId35" Type="http://schemas.openxmlformats.org/officeDocument/2006/relationships/commentAuthors" Target="commentAuthors.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5.xml"/><Relationship Id="rId30" Type="http://schemas.openxmlformats.org/officeDocument/2006/relationships/slide" Target="slides/slide24.xml"/><Relationship Id="rId3" Type="http://schemas.openxmlformats.org/officeDocument/2006/relationships/slideMaster" Target="slideMasters/slideMaster2.xml"/><Relationship Id="rId29" Type="http://schemas.openxmlformats.org/officeDocument/2006/relationships/slide" Target="slides/slide23.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24-06-06T21:14:04.686" idx="1">
    <p:pos x="10" y="10"/>
    <p:text/>
  </p:cm>
</p:cmLst>
</file>

<file path=ppt/comments/comment2.xml><?xml version="1.0" encoding="utf-8"?>
<p:cmLst xmlns:a="http://schemas.openxmlformats.org/drawingml/2006/main" xmlns:r="http://schemas.openxmlformats.org/officeDocument/2006/relationships" xmlns:p="http://schemas.openxmlformats.org/presentationml/2006/main">
  <p:cm authorId="3" dt="2024-06-06T21:14:04.686" idx="1">
    <p:pos x="10" y="10"/>
    <p:text/>
  </p:cm>
</p:cmLst>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由于在微调时并没有在多轮对话形式的 prompt 上训练，并且微调时要求模型除了输出答案，还要输出 reason 和</a:t>
            </a:r>
            <a:r>
              <a:rPr lang="en-US" altLang="zh-CN"/>
              <a:t> </a:t>
            </a:r>
            <a:r>
              <a:rPr lang="zh-CN" altLang="en-US"/>
              <a:t>reference，导致模型对该类 prompt 的 instruction following 能力不强，生成形式较不稳定，质量受不同 prompt 格式影响较大。</a:t>
            </a:r>
            <a:r>
              <a:rPr lang="zh-CN" altLang="en-US"/>
              <a:t>而且哪怕要求模型直接生成答案，模型也很容易会生成冗长的类似 Auto-J pairwise selection 训练集输出格式的回答再输出 winner。最终采用的 promp</a:t>
            </a:r>
            <a:r>
              <a:rPr lang="en-US" altLang="zh-CN"/>
              <a:t>t</a:t>
            </a:r>
            <a:r>
              <a:rPr lang="zh-CN" altLang="en-US"/>
              <a:t> 大体参考了 </a:t>
            </a:r>
            <a:r>
              <a:rPr lang="en-US" altLang="zh-CN"/>
              <a:t>fast chat </a:t>
            </a:r>
            <a:r>
              <a:rPr lang="zh-CN" altLang="en-US"/>
              <a:t>的</a:t>
            </a:r>
            <a:r>
              <a:rPr lang="en-US" altLang="zh-CN"/>
              <a:t> </a:t>
            </a:r>
            <a:r>
              <a:rPr lang="zh-CN" altLang="en-US"/>
              <a:t>multi-turn prompt，但是要求直接判断输出 winner 答案而不是先输出解释然后再输出最终结果，并且该要求直接放在了 user message 部分的最后。过程中先后测试了以下几种形式 prompt 的效果：</a:t>
            </a:r>
            <a:endParaRPr lang="zh-CN" altLang="en-US"/>
          </a:p>
          <a:p>
            <a:endParaRPr lang="zh-CN" altLang="en-US"/>
          </a:p>
          <a:p>
            <a:r>
              <a:rPr lang="zh-CN" altLang="en-US"/>
              <a:t>由表中结果可见当要求模型对没有在训练时微调过的 prompt 形式生成回答时，system messgae 对于指导模型理解和执行任务，提高效率和准确性的作用会变得极为重要。模型只在单轮对话语料上进行训练，对于多轮对话缺乏泛化性，直接要求模型输出答案反而准确率更高。</a:t>
            </a:r>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适应</a:t>
            </a:r>
            <a:r>
              <a:rPr lang="en-US" altLang="zh-CN"/>
              <a:t> LLaMA-Factory </a:t>
            </a:r>
            <a:r>
              <a:rPr lang="zh-CN" altLang="en-US"/>
              <a:t>的输入格式</a:t>
            </a:r>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0" algn="just">
              <a:lnSpc>
                <a:spcPct val="125000"/>
              </a:lnSpc>
              <a:buFont typeface="Wingdings" panose="05000000000000000000" pitchFamily="2" charset="2"/>
              <a:buNone/>
            </a:pPr>
            <a:r>
              <a:rPr lang="zh-CN" altLang="en-US" b="1"/>
              <a:t>编写评测脚本，</a:t>
            </a:r>
            <a:r>
              <a:rPr lang="zh-CN" altLang="en-US" b="1" dirty="0">
                <a:latin typeface="Times New Roman" panose="02020603050405020304" pitchFamily="18" charset="0"/>
                <a:ea typeface="微软雅黑" panose="020B0503020204020204" pitchFamily="34" charset="-122"/>
                <a:sym typeface="Arial" panose="020B0604020202020204" pitchFamily="34" charset="0"/>
              </a:rPr>
              <a:t>然后使用</a:t>
            </a:r>
            <a:r>
              <a:rPr lang="en-US" altLang="zh-CN" b="1" dirty="0">
                <a:latin typeface="Times New Roman" panose="02020603050405020304" pitchFamily="18" charset="0"/>
                <a:ea typeface="微软雅黑" panose="020B0503020204020204" pitchFamily="34" charset="-122"/>
                <a:sym typeface="Arial" panose="020B0604020202020204" pitchFamily="34" charset="0"/>
              </a:rPr>
              <a:t> vLLM </a:t>
            </a:r>
            <a:r>
              <a:rPr lang="zh-CN" altLang="en-US" b="1" dirty="0">
                <a:latin typeface="Times New Roman" panose="02020603050405020304" pitchFamily="18" charset="0"/>
                <a:ea typeface="微软雅黑" panose="020B0503020204020204" pitchFamily="34" charset="-122"/>
                <a:sym typeface="Arial" panose="020B0604020202020204" pitchFamily="34" charset="0"/>
              </a:rPr>
              <a:t>做</a:t>
            </a:r>
            <a:r>
              <a:rPr lang="en-US" altLang="zh-CN" b="1" dirty="0">
                <a:latin typeface="Times New Roman" panose="02020603050405020304" pitchFamily="18" charset="0"/>
                <a:ea typeface="微软雅黑" panose="020B0503020204020204" pitchFamily="34" charset="-122"/>
                <a:sym typeface="Arial" panose="020B0604020202020204" pitchFamily="34" charset="0"/>
              </a:rPr>
              <a:t> greedy decoding </a:t>
            </a:r>
            <a:r>
              <a:rPr lang="zh-CN" altLang="en-US" b="1" dirty="0">
                <a:latin typeface="Times New Roman" panose="02020603050405020304" pitchFamily="18" charset="0"/>
                <a:ea typeface="微软雅黑" panose="020B0503020204020204" pitchFamily="34" charset="-122"/>
                <a:sym typeface="Arial" panose="020B0604020202020204" pitchFamily="34" charset="0"/>
              </a:rPr>
              <a:t>生成文本，提取答案计算</a:t>
            </a:r>
            <a:r>
              <a:rPr lang="en-US" altLang="zh-CN" b="1" dirty="0">
                <a:latin typeface="Times New Roman" panose="02020603050405020304" pitchFamily="18" charset="0"/>
                <a:ea typeface="微软雅黑" panose="020B0503020204020204" pitchFamily="34" charset="-122"/>
                <a:sym typeface="Arial" panose="020B0604020202020204" pitchFamily="34" charset="0"/>
              </a:rPr>
              <a:t> accuracy </a:t>
            </a:r>
            <a:r>
              <a:rPr lang="zh-CN" altLang="en-US" b="1" dirty="0">
                <a:latin typeface="Times New Roman" panose="02020603050405020304" pitchFamily="18" charset="0"/>
                <a:ea typeface="微软雅黑" panose="020B0503020204020204" pitchFamily="34" charset="-122"/>
                <a:sym typeface="Arial" panose="020B0604020202020204" pitchFamily="34" charset="0"/>
              </a:rPr>
              <a:t>和</a:t>
            </a:r>
            <a:r>
              <a:rPr lang="en-US" altLang="zh-CN" b="1" dirty="0">
                <a:latin typeface="Times New Roman" panose="02020603050405020304" pitchFamily="18" charset="0"/>
                <a:ea typeface="微软雅黑" panose="020B0503020204020204" pitchFamily="34" charset="-122"/>
                <a:sym typeface="Arial" panose="020B0604020202020204" pitchFamily="34" charset="0"/>
              </a:rPr>
              <a:t> F1</a:t>
            </a:r>
            <a:r>
              <a:rPr lang="zh-CN" altLang="en-US" b="1" dirty="0">
                <a:latin typeface="Times New Roman" panose="02020603050405020304" pitchFamily="18" charset="0"/>
                <a:ea typeface="微软雅黑" panose="020B0503020204020204" pitchFamily="34" charset="-122"/>
                <a:sym typeface="Arial" panose="020B0604020202020204" pitchFamily="34" charset="0"/>
              </a:rPr>
              <a:t>。</a:t>
            </a:r>
            <a:endParaRPr lang="zh-CN" altLang="en-US" b="1" dirty="0">
              <a:latin typeface="Times New Roman" panose="02020603050405020304" pitchFamily="18" charset="0"/>
              <a:ea typeface="微软雅黑" panose="020B0503020204020204" pitchFamily="34" charset="-122"/>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0" algn="just">
              <a:lnSpc>
                <a:spcPct val="125000"/>
              </a:lnSpc>
              <a:buFont typeface="Wingdings" panose="05000000000000000000" pitchFamily="2" charset="2"/>
              <a:buNone/>
            </a:pPr>
            <a:r>
              <a:rPr lang="zh-CN" altLang="en-US" b="1" dirty="0">
                <a:latin typeface="Times New Roman" panose="02020603050405020304" pitchFamily="18" charset="0"/>
                <a:ea typeface="微软雅黑" panose="020B0503020204020204" pitchFamily="34" charset="-122"/>
                <a:sym typeface="Arial" panose="020B0604020202020204" pitchFamily="34" charset="0"/>
              </a:rPr>
              <a:t>进行 pairwise selection 测评。原</a:t>
            </a:r>
            <a:r>
              <a:rPr lang="en-US" altLang="zh-CN" b="1" dirty="0">
                <a:latin typeface="Times New Roman" panose="02020603050405020304" pitchFamily="18" charset="0"/>
                <a:ea typeface="微软雅黑" panose="020B0503020204020204" pitchFamily="34" charset="-122"/>
                <a:sym typeface="Arial" panose="020B0604020202020204" pitchFamily="34" charset="0"/>
              </a:rPr>
              <a:t> repo </a:t>
            </a:r>
            <a:r>
              <a:rPr lang="zh-CN" altLang="en-US" b="1" dirty="0">
                <a:latin typeface="Times New Roman" panose="02020603050405020304" pitchFamily="18" charset="0"/>
                <a:ea typeface="微软雅黑" panose="020B0503020204020204" pitchFamily="34" charset="-122"/>
                <a:sym typeface="Arial" panose="020B0604020202020204" pitchFamily="34" charset="0"/>
              </a:rPr>
              <a:t>默认使用 Llama2 的推理输入格式，所以对评测脚本的略作了调整以兼容</a:t>
            </a:r>
            <a:r>
              <a:rPr lang="en-US" altLang="zh-CN" b="1" dirty="0">
                <a:latin typeface="Times New Roman" panose="02020603050405020304" pitchFamily="18" charset="0"/>
                <a:ea typeface="微软雅黑" panose="020B0503020204020204" pitchFamily="34" charset="-122"/>
                <a:sym typeface="Arial" panose="020B0604020202020204" pitchFamily="34" charset="0"/>
              </a:rPr>
              <a:t>llama3</a:t>
            </a:r>
            <a:r>
              <a:rPr lang="zh-CN" altLang="en-US" b="1" dirty="0">
                <a:latin typeface="Times New Roman" panose="02020603050405020304" pitchFamily="18" charset="0"/>
                <a:ea typeface="微软雅黑" panose="020B0503020204020204" pitchFamily="34" charset="-122"/>
                <a:sym typeface="Arial" panose="020B0604020202020204" pitchFamily="34" charset="0"/>
              </a:rPr>
              <a:t>的</a:t>
            </a:r>
            <a:r>
              <a:rPr lang="zh-CN" altLang="en-US" b="1" dirty="0">
                <a:latin typeface="Times New Roman" panose="02020603050405020304" pitchFamily="18" charset="0"/>
                <a:ea typeface="微软雅黑" panose="020B0503020204020204" pitchFamily="34" charset="-122"/>
                <a:sym typeface="Arial" panose="020B0604020202020204" pitchFamily="34" charset="0"/>
              </a:rPr>
              <a:t>输入。先后交换测试数据中 resp1 和 resp2 的位置，得到</a:t>
            </a:r>
            <a:endParaRPr lang="en-US" altLang="zh-CN" b="1" dirty="0">
              <a:latin typeface="Times New Roman" panose="02020603050405020304" pitchFamily="18" charset="0"/>
              <a:ea typeface="微软雅黑" panose="020B0503020204020204" pitchFamily="34" charset="-122"/>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0" algn="just">
              <a:lnSpc>
                <a:spcPct val="125000"/>
              </a:lnSpc>
              <a:buFont typeface="Wingdings" panose="05000000000000000000" pitchFamily="2" charset="2"/>
              <a:buNone/>
            </a:pPr>
            <a:r>
              <a:rPr lang="zh-CN" altLang="en-US" b="1" dirty="0">
                <a:latin typeface="Times New Roman" panose="02020603050405020304" pitchFamily="18" charset="0"/>
                <a:ea typeface="微软雅黑" panose="020B0503020204020204" pitchFamily="34" charset="-122"/>
                <a:sym typeface="Arial" panose="020B0604020202020204" pitchFamily="34" charset="0"/>
              </a:rPr>
              <a:t>编写评测脚本，从</a:t>
            </a:r>
            <a:r>
              <a:rPr lang="en-US" altLang="zh-CN" b="1" dirty="0">
                <a:latin typeface="Times New Roman" panose="02020603050405020304" pitchFamily="18" charset="0"/>
                <a:ea typeface="微软雅黑" panose="020B0503020204020204" pitchFamily="34" charset="-122"/>
                <a:sym typeface="Arial" panose="020B0604020202020204" pitchFamily="34" charset="0"/>
              </a:rPr>
              <a:t> FastChat </a:t>
            </a:r>
            <a:r>
              <a:rPr lang="zh-CN" altLang="en-US" b="1" dirty="0">
                <a:latin typeface="Times New Roman" panose="02020603050405020304" pitchFamily="18" charset="0"/>
                <a:ea typeface="微软雅黑" panose="020B0503020204020204" pitchFamily="34" charset="-122"/>
                <a:sym typeface="Arial" panose="020B0604020202020204" pitchFamily="34" charset="0"/>
              </a:rPr>
              <a:t>的</a:t>
            </a:r>
            <a:r>
              <a:rPr lang="en-US" altLang="zh-CN" b="1" dirty="0">
                <a:latin typeface="Times New Roman" panose="02020603050405020304" pitchFamily="18" charset="0"/>
                <a:ea typeface="微软雅黑" panose="020B0503020204020204" pitchFamily="34" charset="-122"/>
                <a:sym typeface="Arial" panose="020B0604020202020204" pitchFamily="34" charset="0"/>
              </a:rPr>
              <a:t> repo </a:t>
            </a:r>
            <a:r>
              <a:rPr lang="zh-CN" altLang="en-US" b="1" dirty="0">
                <a:latin typeface="Times New Roman" panose="02020603050405020304" pitchFamily="18" charset="0"/>
                <a:ea typeface="微软雅黑" panose="020B0503020204020204" pitchFamily="34" charset="-122"/>
                <a:sym typeface="Arial" panose="020B0604020202020204" pitchFamily="34" charset="0"/>
              </a:rPr>
              <a:t>获取</a:t>
            </a:r>
            <a:r>
              <a:rPr lang="en-US" altLang="zh-CN" b="1" dirty="0">
                <a:latin typeface="Times New Roman" panose="02020603050405020304" pitchFamily="18" charset="0"/>
                <a:ea typeface="微软雅黑" panose="020B0503020204020204" pitchFamily="34" charset="-122"/>
                <a:sym typeface="Arial" panose="020B0604020202020204" pitchFamily="34" charset="0"/>
              </a:rPr>
              <a:t> question</a:t>
            </a:r>
            <a:endParaRPr lang="en-US" altLang="zh-CN" b="1" dirty="0">
              <a:latin typeface="Times New Roman" panose="02020603050405020304" pitchFamily="18" charset="0"/>
              <a:ea typeface="微软雅黑" panose="020B0503020204020204" pitchFamily="34" charset="-122"/>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0" algn="just">
              <a:lnSpc>
                <a:spcPct val="125000"/>
              </a:lnSpc>
              <a:buFont typeface="Wingdings" panose="05000000000000000000" pitchFamily="2" charset="2"/>
              <a:buNone/>
            </a:pPr>
            <a:r>
              <a:rPr b="1" dirty="0">
                <a:latin typeface="Times New Roman" panose="02020603050405020304" pitchFamily="18" charset="0"/>
                <a:ea typeface="微软雅黑" panose="020B0503020204020204" pitchFamily="34" charset="-122"/>
                <a:sym typeface="Arial" panose="020B0604020202020204" pitchFamily="34" charset="0"/>
              </a:rPr>
              <a:t>LLMBar github repo </a:t>
            </a:r>
            <a:r>
              <a:rPr lang="zh-CN" b="1" dirty="0">
                <a:latin typeface="Times New Roman" panose="02020603050405020304" pitchFamily="18" charset="0"/>
                <a:ea typeface="微软雅黑" panose="020B0503020204020204" pitchFamily="34" charset="-122"/>
                <a:sym typeface="Arial" panose="020B0604020202020204" pitchFamily="34" charset="0"/>
              </a:rPr>
              <a:t>同样</a:t>
            </a:r>
            <a:r>
              <a:rPr b="1" dirty="0">
                <a:latin typeface="Times New Roman" panose="02020603050405020304" pitchFamily="18" charset="0"/>
                <a:ea typeface="微软雅黑" panose="020B0503020204020204" pitchFamily="34" charset="-122"/>
                <a:sym typeface="Arial" panose="020B0604020202020204" pitchFamily="34" charset="0"/>
              </a:rPr>
              <a:t>不支持 Llama3，需要自己</a:t>
            </a:r>
            <a:r>
              <a:rPr lang="zh-CN" b="1" dirty="0">
                <a:latin typeface="Times New Roman" panose="02020603050405020304" pitchFamily="18" charset="0"/>
                <a:ea typeface="微软雅黑" panose="020B0503020204020204" pitchFamily="34" charset="-122"/>
                <a:sym typeface="Arial" panose="020B0604020202020204" pitchFamily="34" charset="0"/>
              </a:rPr>
              <a:t>对评测脚本和配置文件</a:t>
            </a:r>
            <a:r>
              <a:rPr b="1" dirty="0">
                <a:latin typeface="Times New Roman" panose="02020603050405020304" pitchFamily="18" charset="0"/>
                <a:ea typeface="微软雅黑" panose="020B0503020204020204" pitchFamily="34" charset="-122"/>
                <a:sym typeface="Arial" panose="020B0604020202020204" pitchFamily="34" charset="0"/>
              </a:rPr>
              <a:t>相应修改</a:t>
            </a:r>
            <a:r>
              <a:rPr lang="zh-CN" b="1" dirty="0">
                <a:latin typeface="Times New Roman" panose="02020603050405020304" pitchFamily="18" charset="0"/>
                <a:ea typeface="微软雅黑" panose="020B0503020204020204" pitchFamily="34" charset="-122"/>
                <a:sym typeface="Arial" panose="020B0604020202020204" pitchFamily="34" charset="0"/>
              </a:rPr>
              <a:t>，然后在命令行输入命令在 LLMBar 的不同数据子集上进行评测</a:t>
            </a:r>
            <a:endParaRPr lang="zh-CN" b="1" dirty="0">
              <a:latin typeface="Times New Roman" panose="02020603050405020304" pitchFamily="18" charset="0"/>
              <a:ea typeface="微软雅黑" panose="020B0503020204020204" pitchFamily="34" charset="-122"/>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lvl="0" algn="ctr">
              <a:defRPr sz="6000"/>
            </a:lvl1pPr>
          </a:lstStyle>
          <a:p>
            <a:r>
              <a:rPr lang="zh-CN"/>
              <a:t>单击此处编辑母版标题样式</a:t>
            </a:r>
            <a:endParaRPr lang="zh-CN"/>
          </a:p>
        </p:txBody>
      </p:sp>
      <p:sp>
        <p:nvSpPr>
          <p:cNvPr id="3" name="副标题 2"/>
          <p:cNvSpPr>
            <a:spLocks noGrp="1"/>
          </p:cNvSpPr>
          <p:nvPr>
            <p:ph type="subTitle" idx="1"/>
          </p:nvPr>
        </p:nvSpPr>
        <p:spPr>
          <a:xfrm>
            <a:off x="1524000" y="3602038"/>
            <a:ext cx="9144000" cy="1655762"/>
          </a:xfrm>
        </p:spPr>
        <p:txBody>
          <a:bodyPr/>
          <a:lstStyle>
            <a:lvl1pPr marL="0" lvl="0" indent="0" algn="ctr">
              <a:buNone/>
              <a:defRPr sz="2400"/>
            </a:lvl1pPr>
            <a:lvl2pPr marL="457200" lvl="1" indent="0" algn="ctr">
              <a:buNone/>
              <a:defRPr sz="2000"/>
            </a:lvl2pPr>
            <a:lvl3pPr marL="914400" lvl="2" indent="0" algn="ctr">
              <a:buNone/>
              <a:defRPr sz="1800"/>
            </a:lvl3pPr>
            <a:lvl4pPr marL="1371600" lvl="3" indent="0" algn="ctr">
              <a:buNone/>
              <a:defRPr sz="1600"/>
            </a:lvl4pPr>
            <a:lvl5pPr marL="1828800" lvl="4" indent="0" algn="ctr">
              <a:buNone/>
              <a:defRPr sz="1600"/>
            </a:lvl5pPr>
            <a:lvl6pPr marL="2286000" lvl="5" indent="0" algn="ctr">
              <a:buNone/>
              <a:defRPr sz="1600"/>
            </a:lvl6pPr>
            <a:lvl7pPr marL="2743200" lvl="6" indent="0" algn="ctr">
              <a:buNone/>
              <a:defRPr sz="1600"/>
            </a:lvl7pPr>
            <a:lvl8pPr marL="3200400" lvl="7" indent="0" algn="ctr">
              <a:buNone/>
              <a:defRPr sz="1600"/>
            </a:lvl8pPr>
            <a:lvl9pPr marL="3657600" lvl="8" indent="0" algn="ctr">
              <a:buNone/>
              <a:defRPr sz="1600"/>
            </a:lvl9pPr>
          </a:lstStyle>
          <a:p>
            <a:r>
              <a:rPr lang="zh-CN"/>
              <a:t>单击此处编辑母版副标题样式</a:t>
            </a:r>
            <a:endParaRPr lang="zh-CN"/>
          </a:p>
        </p:txBody>
      </p:sp>
      <p:sp>
        <p:nvSpPr>
          <p:cNvPr id="4" name="日期占位符 3"/>
          <p:cNvSpPr>
            <a:spLocks noGrp="1"/>
          </p:cNvSpPr>
          <p:nvPr>
            <p:ph type="dt" idx="10"/>
          </p:nvPr>
        </p:nvSpPr>
        <p:spPr/>
        <p:txBody>
          <a:bodyPr/>
          <a:lstStyle/>
          <a:p>
            <a:fld id="{2EE30C73-E940-46D2-A9E9-61A5557D7FB1}" type="datetimeFigureOut">
              <a:rPr lang="en-US" altLang="zh-CN"/>
            </a:fld>
            <a:endParaRPr lang="zh-CN"/>
          </a:p>
        </p:txBody>
      </p:sp>
      <p:sp>
        <p:nvSpPr>
          <p:cNvPr id="5" name="页脚占位符 4"/>
          <p:cNvSpPr>
            <a:spLocks noGrp="1"/>
          </p:cNvSpPr>
          <p:nvPr>
            <p:ph type="ftr" idx="11"/>
          </p:nvPr>
        </p:nvSpPr>
        <p:spPr/>
        <p:txBody>
          <a:bodyPr/>
          <a:lstStyle/>
          <a:p>
            <a:endParaRPr lang="zh-CN"/>
          </a:p>
        </p:txBody>
      </p:sp>
      <p:sp>
        <p:nvSpPr>
          <p:cNvPr id="6" name="灯片编号占位符 5"/>
          <p:cNvSpPr>
            <a:spLocks noGrp="1"/>
          </p:cNvSpPr>
          <p:nvPr>
            <p:ph type="sldNum" idx="12"/>
          </p:nvPr>
        </p:nvSpPr>
        <p:spPr/>
        <p:txBody>
          <a:bodyPr/>
          <a:lstStyle/>
          <a:p>
            <a:fld id="{3513146E-0E55-4639-8715-F68CA36189D9}" type="slidenum">
              <a:rPr lang="en-US" altLang="zh-CN"/>
            </a:fld>
            <a:endParaRPr 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lvl="0" algn="ctr">
              <a:defRPr sz="6000"/>
            </a:lvl1pPr>
          </a:lstStyle>
          <a:p>
            <a:r>
              <a:rPr lang="zh-CN"/>
              <a:t>单击此处编辑母版标题样式</a:t>
            </a:r>
            <a:endParaRPr lang="zh-CN"/>
          </a:p>
        </p:txBody>
      </p:sp>
      <p:sp>
        <p:nvSpPr>
          <p:cNvPr id="3" name="副标题 2"/>
          <p:cNvSpPr>
            <a:spLocks noGrp="1"/>
          </p:cNvSpPr>
          <p:nvPr>
            <p:ph type="subTitle" idx="1"/>
          </p:nvPr>
        </p:nvSpPr>
        <p:spPr>
          <a:xfrm>
            <a:off x="1524000" y="3602038"/>
            <a:ext cx="9144000" cy="1655762"/>
          </a:xfrm>
        </p:spPr>
        <p:txBody>
          <a:bodyPr/>
          <a:lstStyle>
            <a:lvl1pPr marL="0" lvl="0" indent="0" algn="ctr">
              <a:buNone/>
              <a:defRPr sz="2400"/>
            </a:lvl1pPr>
            <a:lvl2pPr marL="457200" lvl="1" indent="0" algn="ctr">
              <a:buNone/>
              <a:defRPr sz="2000"/>
            </a:lvl2pPr>
            <a:lvl3pPr marL="914400" lvl="2" indent="0" algn="ctr">
              <a:buNone/>
              <a:defRPr sz="1800"/>
            </a:lvl3pPr>
            <a:lvl4pPr marL="1371600" lvl="3" indent="0" algn="ctr">
              <a:buNone/>
              <a:defRPr sz="1600"/>
            </a:lvl4pPr>
            <a:lvl5pPr marL="1828800" lvl="4" indent="0" algn="ctr">
              <a:buNone/>
              <a:defRPr sz="1600"/>
            </a:lvl5pPr>
            <a:lvl6pPr marL="2286000" lvl="5" indent="0" algn="ctr">
              <a:buNone/>
              <a:defRPr sz="1600"/>
            </a:lvl6pPr>
            <a:lvl7pPr marL="2743200" lvl="6" indent="0" algn="ctr">
              <a:buNone/>
              <a:defRPr sz="1600"/>
            </a:lvl7pPr>
            <a:lvl8pPr marL="3200400" lvl="7" indent="0" algn="ctr">
              <a:buNone/>
              <a:defRPr sz="1600"/>
            </a:lvl8pPr>
            <a:lvl9pPr marL="3657600" lvl="8" indent="0" algn="ctr">
              <a:buNone/>
              <a:defRPr sz="1600"/>
            </a:lvl9pPr>
          </a:lstStyle>
          <a:p>
            <a:r>
              <a:rPr lang="zh-CN"/>
              <a:t>单击此处编辑母版副标题样式</a:t>
            </a:r>
            <a:endParaRPr lang="zh-CN"/>
          </a:p>
        </p:txBody>
      </p:sp>
      <p:sp>
        <p:nvSpPr>
          <p:cNvPr id="4" name="日期占位符 3"/>
          <p:cNvSpPr>
            <a:spLocks noGrp="1"/>
          </p:cNvSpPr>
          <p:nvPr>
            <p:ph type="dt" idx="10"/>
          </p:nvPr>
        </p:nvSpPr>
        <p:spPr/>
        <p:txBody>
          <a:bodyPr/>
          <a:lstStyle/>
          <a:p>
            <a:fld id="{2EE30C73-E940-46D2-A9E9-61A5557D7FB1}" type="datetimeFigureOut">
              <a:rPr lang="en-US" altLang="zh-CN"/>
            </a:fld>
            <a:endParaRPr lang="zh-CN"/>
          </a:p>
        </p:txBody>
      </p:sp>
      <p:sp>
        <p:nvSpPr>
          <p:cNvPr id="5" name="页脚占位符 4"/>
          <p:cNvSpPr>
            <a:spLocks noGrp="1"/>
          </p:cNvSpPr>
          <p:nvPr>
            <p:ph type="ftr" idx="11"/>
          </p:nvPr>
        </p:nvSpPr>
        <p:spPr/>
        <p:txBody>
          <a:bodyPr/>
          <a:lstStyle/>
          <a:p>
            <a:endParaRPr lang="zh-CN"/>
          </a:p>
        </p:txBody>
      </p:sp>
      <p:sp>
        <p:nvSpPr>
          <p:cNvPr id="6" name="灯片编号占位符 5"/>
          <p:cNvSpPr>
            <a:spLocks noGrp="1"/>
          </p:cNvSpPr>
          <p:nvPr>
            <p:ph type="sldNum" idx="12"/>
          </p:nvPr>
        </p:nvSpPr>
        <p:spPr/>
        <p:txBody>
          <a:bodyPr/>
          <a:lstStyle/>
          <a:p>
            <a:fld id="{3513146E-0E55-4639-8715-F68CA36189D9}" type="slidenum">
              <a:rPr lang="en-US" altLang="zh-CN"/>
            </a:fld>
            <a:endParaRPr lang="zh-CN"/>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lvl="0" algn="ctr">
              <a:defRPr sz="6000"/>
            </a:lvl1pPr>
          </a:lstStyle>
          <a:p>
            <a:r>
              <a:rPr lang="zh-CN"/>
              <a:t>单击此处编辑母版标题样式</a:t>
            </a:r>
            <a:endParaRPr lang="zh-CN"/>
          </a:p>
        </p:txBody>
      </p:sp>
      <p:sp>
        <p:nvSpPr>
          <p:cNvPr id="3" name="副标题 2"/>
          <p:cNvSpPr>
            <a:spLocks noGrp="1"/>
          </p:cNvSpPr>
          <p:nvPr>
            <p:ph type="subTitle" idx="1"/>
          </p:nvPr>
        </p:nvSpPr>
        <p:spPr>
          <a:xfrm>
            <a:off x="1524000" y="3602038"/>
            <a:ext cx="9144000" cy="1655762"/>
          </a:xfrm>
        </p:spPr>
        <p:txBody>
          <a:bodyPr/>
          <a:lstStyle>
            <a:lvl1pPr marL="0" lvl="0" indent="0" algn="ctr">
              <a:buNone/>
              <a:defRPr sz="2400"/>
            </a:lvl1pPr>
            <a:lvl2pPr marL="457200" lvl="1" indent="0" algn="ctr">
              <a:buNone/>
              <a:defRPr sz="2000"/>
            </a:lvl2pPr>
            <a:lvl3pPr marL="914400" lvl="2" indent="0" algn="ctr">
              <a:buNone/>
              <a:defRPr sz="1800"/>
            </a:lvl3pPr>
            <a:lvl4pPr marL="1371600" lvl="3" indent="0" algn="ctr">
              <a:buNone/>
              <a:defRPr sz="1600"/>
            </a:lvl4pPr>
            <a:lvl5pPr marL="1828800" lvl="4" indent="0" algn="ctr">
              <a:buNone/>
              <a:defRPr sz="1600"/>
            </a:lvl5pPr>
            <a:lvl6pPr marL="2286000" lvl="5" indent="0" algn="ctr">
              <a:buNone/>
              <a:defRPr sz="1600"/>
            </a:lvl6pPr>
            <a:lvl7pPr marL="2743200" lvl="6" indent="0" algn="ctr">
              <a:buNone/>
              <a:defRPr sz="1600"/>
            </a:lvl7pPr>
            <a:lvl8pPr marL="3200400" lvl="7" indent="0" algn="ctr">
              <a:buNone/>
              <a:defRPr sz="1600"/>
            </a:lvl8pPr>
            <a:lvl9pPr marL="3657600" lvl="8" indent="0" algn="ctr">
              <a:buNone/>
              <a:defRPr sz="1600"/>
            </a:lvl9pPr>
          </a:lstStyle>
          <a:p>
            <a:r>
              <a:rPr lang="zh-CN"/>
              <a:t>单击此处编辑母版副标题样式</a:t>
            </a:r>
            <a:endParaRPr lang="zh-CN"/>
          </a:p>
        </p:txBody>
      </p:sp>
      <p:sp>
        <p:nvSpPr>
          <p:cNvPr id="4" name="日期占位符 3"/>
          <p:cNvSpPr>
            <a:spLocks noGrp="1"/>
          </p:cNvSpPr>
          <p:nvPr>
            <p:ph type="dt" idx="10"/>
          </p:nvPr>
        </p:nvSpPr>
        <p:spPr/>
        <p:txBody>
          <a:bodyPr/>
          <a:lstStyle/>
          <a:p>
            <a:fld id="{2EE30C73-E940-46D2-A9E9-61A5557D7FB1}" type="datetimeFigureOut">
              <a:rPr lang="en-US" altLang="zh-CN"/>
            </a:fld>
            <a:endParaRPr lang="zh-CN"/>
          </a:p>
        </p:txBody>
      </p:sp>
      <p:sp>
        <p:nvSpPr>
          <p:cNvPr id="5" name="页脚占位符 4"/>
          <p:cNvSpPr>
            <a:spLocks noGrp="1"/>
          </p:cNvSpPr>
          <p:nvPr>
            <p:ph type="ftr" idx="11"/>
          </p:nvPr>
        </p:nvSpPr>
        <p:spPr/>
        <p:txBody>
          <a:bodyPr/>
          <a:lstStyle/>
          <a:p>
            <a:endParaRPr lang="zh-CN"/>
          </a:p>
        </p:txBody>
      </p:sp>
      <p:sp>
        <p:nvSpPr>
          <p:cNvPr id="6" name="灯片编号占位符 5"/>
          <p:cNvSpPr>
            <a:spLocks noGrp="1"/>
          </p:cNvSpPr>
          <p:nvPr>
            <p:ph type="sldNum" idx="12"/>
          </p:nvPr>
        </p:nvSpPr>
        <p:spPr/>
        <p:txBody>
          <a:bodyPr/>
          <a:lstStyle/>
          <a:p>
            <a:fld id="{3513146E-0E55-4639-8715-F68CA36189D9}" type="slidenum">
              <a:rPr lang="en-US" altLang="zh-CN"/>
            </a:fld>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30.xml"/><Relationship Id="rId8" Type="http://schemas.openxmlformats.org/officeDocument/2006/relationships/slideLayout" Target="../slideLayouts/slideLayout29.xml"/><Relationship Id="rId7" Type="http://schemas.openxmlformats.org/officeDocument/2006/relationships/slideLayout" Target="../slideLayouts/slideLayout28.xml"/><Relationship Id="rId6" Type="http://schemas.openxmlformats.org/officeDocument/2006/relationships/slideLayout" Target="../slideLayouts/slideLayout27.xml"/><Relationship Id="rId5" Type="http://schemas.openxmlformats.org/officeDocument/2006/relationships/slideLayout" Target="../slideLayouts/slideLayout26.xml"/><Relationship Id="rId4" Type="http://schemas.openxmlformats.org/officeDocument/2006/relationships/slideLayout" Target="../slideLayouts/slideLayout25.xml"/><Relationship Id="rId3" Type="http://schemas.openxmlformats.org/officeDocument/2006/relationships/slideLayout" Target="../slideLayouts/slideLayout24.xml"/><Relationship Id="rId22" Type="http://schemas.openxmlformats.org/officeDocument/2006/relationships/theme" Target="../theme/theme2.xml"/><Relationship Id="rId21" Type="http://schemas.openxmlformats.org/officeDocument/2006/relationships/slideLayout" Target="../slideLayouts/slideLayout42.xml"/><Relationship Id="rId20" Type="http://schemas.openxmlformats.org/officeDocument/2006/relationships/slideLayout" Target="../slideLayouts/slideLayout41.xml"/><Relationship Id="rId2" Type="http://schemas.openxmlformats.org/officeDocument/2006/relationships/slideLayout" Target="../slideLayouts/slideLayout23.xml"/><Relationship Id="rId19" Type="http://schemas.openxmlformats.org/officeDocument/2006/relationships/slideLayout" Target="../slideLayouts/slideLayout40.xml"/><Relationship Id="rId18" Type="http://schemas.openxmlformats.org/officeDocument/2006/relationships/slideLayout" Target="../slideLayouts/slideLayout39.xml"/><Relationship Id="rId17" Type="http://schemas.openxmlformats.org/officeDocument/2006/relationships/slideLayout" Target="../slideLayouts/slideLayout38.xml"/><Relationship Id="rId16" Type="http://schemas.openxmlformats.org/officeDocument/2006/relationships/slideLayout" Target="../slideLayouts/slideLayout37.xml"/><Relationship Id="rId15" Type="http://schemas.openxmlformats.org/officeDocument/2006/relationships/slideLayout" Target="../slideLayouts/slideLayout36.xml"/><Relationship Id="rId14" Type="http://schemas.openxmlformats.org/officeDocument/2006/relationships/slideLayout" Target="../slideLayouts/slideLayout35.xml"/><Relationship Id="rId13" Type="http://schemas.openxmlformats.org/officeDocument/2006/relationships/slideLayout" Target="../slideLayouts/slideLayout34.xml"/><Relationship Id="rId12" Type="http://schemas.openxmlformats.org/officeDocument/2006/relationships/slideLayout" Target="../slideLayouts/slideLayout33.xml"/><Relationship Id="rId11" Type="http://schemas.openxmlformats.org/officeDocument/2006/relationships/slideLayout" Target="../slideLayouts/slideLayout32.xml"/><Relationship Id="rId10" Type="http://schemas.openxmlformats.org/officeDocument/2006/relationships/slideLayout" Target="../slideLayouts/slideLayout31.xml"/><Relationship Id="rId1"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52.xml"/><Relationship Id="rId8" Type="http://schemas.openxmlformats.org/officeDocument/2006/relationships/slideLayout" Target="../slideLayouts/slideLayout51.xml"/><Relationship Id="rId7" Type="http://schemas.openxmlformats.org/officeDocument/2006/relationships/slideLayout" Target="../slideLayouts/slideLayout50.xml"/><Relationship Id="rId6" Type="http://schemas.openxmlformats.org/officeDocument/2006/relationships/slideLayout" Target="../slideLayouts/slideLayout49.xml"/><Relationship Id="rId5" Type="http://schemas.openxmlformats.org/officeDocument/2006/relationships/slideLayout" Target="../slideLayouts/slideLayout48.xml"/><Relationship Id="rId4" Type="http://schemas.openxmlformats.org/officeDocument/2006/relationships/slideLayout" Target="../slideLayouts/slideLayout47.xml"/><Relationship Id="rId3" Type="http://schemas.openxmlformats.org/officeDocument/2006/relationships/slideLayout" Target="../slideLayouts/slideLayout46.xml"/><Relationship Id="rId22" Type="http://schemas.openxmlformats.org/officeDocument/2006/relationships/theme" Target="../theme/theme4.xml"/><Relationship Id="rId21" Type="http://schemas.openxmlformats.org/officeDocument/2006/relationships/slideLayout" Target="../slideLayouts/slideLayout64.xml"/><Relationship Id="rId20" Type="http://schemas.openxmlformats.org/officeDocument/2006/relationships/slideLayout" Target="../slideLayouts/slideLayout63.xml"/><Relationship Id="rId2" Type="http://schemas.openxmlformats.org/officeDocument/2006/relationships/slideLayout" Target="../slideLayouts/slideLayout45.xml"/><Relationship Id="rId19" Type="http://schemas.openxmlformats.org/officeDocument/2006/relationships/slideLayout" Target="../slideLayouts/slideLayout62.xml"/><Relationship Id="rId18" Type="http://schemas.openxmlformats.org/officeDocument/2006/relationships/slideLayout" Target="../slideLayouts/slideLayout61.xml"/><Relationship Id="rId17" Type="http://schemas.openxmlformats.org/officeDocument/2006/relationships/slideLayout" Target="../slideLayouts/slideLayout60.xml"/><Relationship Id="rId16" Type="http://schemas.openxmlformats.org/officeDocument/2006/relationships/slideLayout" Target="../slideLayouts/slideLayout59.xml"/><Relationship Id="rId15" Type="http://schemas.openxmlformats.org/officeDocument/2006/relationships/slideLayout" Target="../slideLayouts/slideLayout58.xml"/><Relationship Id="rId14" Type="http://schemas.openxmlformats.org/officeDocument/2006/relationships/slideLayout" Target="../slideLayouts/slideLayout57.xml"/><Relationship Id="rId13" Type="http://schemas.openxmlformats.org/officeDocument/2006/relationships/slideLayout" Target="../slideLayouts/slideLayout56.xml"/><Relationship Id="rId12" Type="http://schemas.openxmlformats.org/officeDocument/2006/relationships/slideLayout" Target="../slideLayouts/slideLayout55.xml"/><Relationship Id="rId11" Type="http://schemas.openxmlformats.org/officeDocument/2006/relationships/slideLayout" Target="../slideLayouts/slideLayout54.xml"/><Relationship Id="rId10" Type="http://schemas.openxmlformats.org/officeDocument/2006/relationships/slideLayout" Target="../slideLayouts/slideLayout53.xml"/><Relationship Id="rId1"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 id="2147483689" r:id="rId19"/>
    <p:sldLayoutId id="2147483690" r:id="rId20"/>
    <p:sldLayoutId id="2147483691" r:id="rId21"/>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image" Target="../media/image13.png"/><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7.xml"/><Relationship Id="rId2" Type="http://schemas.openxmlformats.org/officeDocument/2006/relationships/image" Target="../media/image18.png"/><Relationship Id="rId1"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19.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5" Type="http://schemas.openxmlformats.org/officeDocument/2006/relationships/comments" Target="../comments/comment1.xml"/><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tags" Target="../tags/tag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4" Type="http://schemas.openxmlformats.org/officeDocument/2006/relationships/comments" Target="../comments/comment2.xml"/><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 name="图片 64"/>
          <p:cNvPicPr>
            <a:picLocks noChangeAspect="1"/>
          </p:cNvPicPr>
          <p:nvPr/>
        </p:nvPicPr>
        <p:blipFill>
          <a:blip r:embed="rId1"/>
          <a:stretch>
            <a:fillRect/>
          </a:stretch>
        </p:blipFill>
        <p:spPr>
          <a:xfrm>
            <a:off x="24733" y="0"/>
            <a:ext cx="12192000" cy="6858000"/>
          </a:xfrm>
          <a:prstGeom prst="rect">
            <a:avLst/>
          </a:prstGeom>
        </p:spPr>
      </p:pic>
      <p:sp>
        <p:nvSpPr>
          <p:cNvPr id="3" name="矩形 2"/>
          <p:cNvSpPr/>
          <p:nvPr/>
        </p:nvSpPr>
        <p:spPr>
          <a:xfrm flipV="1">
            <a:off x="0" y="6802310"/>
            <a:ext cx="12192000" cy="62214"/>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矩形 33"/>
          <p:cNvSpPr/>
          <p:nvPr/>
        </p:nvSpPr>
        <p:spPr>
          <a:xfrm>
            <a:off x="1290320" y="2640128"/>
            <a:ext cx="9611360" cy="706755"/>
          </a:xfrm>
          <a:prstGeom prst="rect">
            <a:avLst/>
          </a:prstGeom>
          <a:effectLst>
            <a:outerShdw blurRad="63500" sx="102000" sy="102000" algn="ctr" rotWithShape="0">
              <a:prstClr val="black">
                <a:alpha val="40000"/>
              </a:prstClr>
            </a:outerShdw>
          </a:effectLst>
        </p:spPr>
        <p:txBody>
          <a:bodyPr wrap="square">
            <a:spAutoFit/>
          </a:bodyPr>
          <a:lstStyle/>
          <a:p>
            <a:pPr algn="ctr">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自然语言处理大作业汇报</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99" name="组合 98"/>
          <p:cNvGrpSpPr/>
          <p:nvPr/>
        </p:nvGrpSpPr>
        <p:grpSpPr>
          <a:xfrm>
            <a:off x="4654641" y="753988"/>
            <a:ext cx="2882718" cy="848212"/>
            <a:chOff x="9556201" y="498129"/>
            <a:chExt cx="1993881" cy="586680"/>
          </a:xfrm>
        </p:grpSpPr>
        <p:grpSp>
          <p:nvGrpSpPr>
            <p:cNvPr id="100" name="组合 99"/>
            <p:cNvGrpSpPr/>
            <p:nvPr userDrawn="1"/>
          </p:nvGrpSpPr>
          <p:grpSpPr>
            <a:xfrm>
              <a:off x="10239376" y="968937"/>
              <a:ext cx="1307697" cy="96254"/>
              <a:chOff x="4616246" y="3878362"/>
              <a:chExt cx="5571416" cy="410087"/>
            </a:xfrm>
            <a:solidFill>
              <a:schemeClr val="tx1">
                <a:alpha val="80000"/>
              </a:schemeClr>
            </a:solidFill>
          </p:grpSpPr>
          <p:sp>
            <p:nvSpPr>
              <p:cNvPr id="13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1"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2"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3"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4"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5"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6"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7"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8"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9"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0"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1"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2"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3"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1" name="组合 100"/>
            <p:cNvGrpSpPr/>
            <p:nvPr userDrawn="1"/>
          </p:nvGrpSpPr>
          <p:grpSpPr>
            <a:xfrm>
              <a:off x="10237120" y="539555"/>
              <a:ext cx="1312962" cy="375239"/>
              <a:chOff x="4606634" y="2048989"/>
              <a:chExt cx="5593843" cy="1598699"/>
            </a:xfrm>
            <a:solidFill>
              <a:schemeClr val="accent1">
                <a:alpha val="80000"/>
              </a:schemeClr>
            </a:solidFill>
          </p:grpSpPr>
          <p:sp>
            <p:nvSpPr>
              <p:cNvPr id="12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2" name="组合 101"/>
            <p:cNvGrpSpPr/>
            <p:nvPr userDrawn="1"/>
          </p:nvGrpSpPr>
          <p:grpSpPr>
            <a:xfrm>
              <a:off x="9556201" y="498129"/>
              <a:ext cx="588050" cy="586680"/>
              <a:chOff x="2105799" y="20055838"/>
              <a:chExt cx="6748090" cy="6732363"/>
            </a:xfrm>
            <a:solidFill>
              <a:schemeClr val="accent1">
                <a:alpha val="80000"/>
              </a:schemeClr>
            </a:solidFill>
          </p:grpSpPr>
          <p:sp>
            <p:nvSpPr>
              <p:cNvPr id="10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4" name="文本框 3"/>
          <p:cNvSpPr txBox="1"/>
          <p:nvPr/>
        </p:nvSpPr>
        <p:spPr>
          <a:xfrm>
            <a:off x="812608" y="4948388"/>
            <a:ext cx="5308125"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XXX	</a:t>
            </a:r>
            <a:r>
              <a:rPr kumimoji="0" lang="en-US" altLang="zh-CN"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XXXXXXXXXX</a:t>
            </a:r>
            <a:endParaRPr kumimoji="0" lang="en-US" altLang="zh-CN"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文本框 65"/>
          <p:cNvSpPr txBox="1"/>
          <p:nvPr/>
        </p:nvSpPr>
        <p:spPr>
          <a:xfrm>
            <a:off x="812608" y="5454577"/>
            <a:ext cx="5308125"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XXX	</a:t>
            </a:r>
            <a:r>
              <a:rPr kumimoji="0" lang="en-US" altLang="zh-CN"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XXXXXXXXXX</a:t>
            </a:r>
            <a:endParaRPr kumimoji="0" lang="en-US" altLang="zh-CN"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文本框 66"/>
          <p:cNvSpPr txBox="1"/>
          <p:nvPr/>
        </p:nvSpPr>
        <p:spPr>
          <a:xfrm>
            <a:off x="812608" y="5946763"/>
            <a:ext cx="5308125"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solidFill>
                  <a:prstClr val="white">
                    <a:lumMod val="50000"/>
                  </a:prstClr>
                </a:solidFill>
                <a:latin typeface="Arial" panose="020B0604020202020204" pitchFamily="34" charset="0"/>
                <a:ea typeface="微软雅黑" panose="020B0503020204020204" pitchFamily="34" charset="-122"/>
                <a:cs typeface="+mn-ea"/>
                <a:sym typeface="Arial" panose="020B0604020202020204" pitchFamily="34" charset="0"/>
              </a:rPr>
              <a:t>XXX       </a:t>
            </a:r>
            <a:r>
              <a:rPr lang="en-US" altLang="zh-CN" dirty="0">
                <a:solidFill>
                  <a:prstClr val="white">
                    <a:lumMod val="50000"/>
                  </a:prstClr>
                </a:solidFill>
                <a:latin typeface="Arial" panose="020B0604020202020204" pitchFamily="34" charset="0"/>
                <a:ea typeface="微软雅黑" panose="020B0503020204020204" pitchFamily="34" charset="-122"/>
                <a:cs typeface="+mn-ea"/>
                <a:sym typeface="Arial" panose="020B0604020202020204" pitchFamily="34" charset="0"/>
              </a:rPr>
              <a:t>XXXXXXXXXX</a:t>
            </a:r>
            <a:endParaRPr lang="en-US" altLang="zh-CN" dirty="0">
              <a:solidFill>
                <a:prstClr val="white">
                  <a:lumMod val="50000"/>
                </a:prst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文本框 67"/>
          <p:cNvSpPr txBox="1"/>
          <p:nvPr/>
        </p:nvSpPr>
        <p:spPr>
          <a:xfrm>
            <a:off x="925614" y="4461215"/>
            <a:ext cx="229317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姓名          </a:t>
            </a:r>
            <a:r>
              <a:rPr lang="zh-CN" altLang="en-US" b="1" dirty="0">
                <a:solidFill>
                  <a:prstClr val="white">
                    <a:lumMod val="50000"/>
                  </a:prstClr>
                </a:solidFill>
                <a:latin typeface="Arial" panose="020B0604020202020204" pitchFamily="34" charset="0"/>
                <a:ea typeface="微软雅黑" panose="020B0503020204020204" pitchFamily="34" charset="-122"/>
                <a:cs typeface="+mn-ea"/>
                <a:sym typeface="Arial" panose="020B0604020202020204" pitchFamily="34" charset="0"/>
              </a:rPr>
              <a:t>学号</a:t>
            </a:r>
            <a:r>
              <a:rPr kumimoji="0" lang="zh-CN" altLang="en-US" sz="1800" b="1"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endParaRPr kumimoji="0" lang="zh-CN" altLang="en-US" sz="1800" b="1"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 name="标题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2</a:t>
            </a:r>
            <a:endParaRPr lang="en-US" altLang="zh-CN" dirty="0"/>
          </a:p>
        </p:txBody>
      </p:sp>
      <p:sp>
        <p:nvSpPr>
          <p:cNvPr id="3" name="文本占位符 2"/>
          <p:cNvSpPr>
            <a:spLocks noGrp="1"/>
          </p:cNvSpPr>
          <p:nvPr>
            <p:ph type="body" sz="quarter" idx="11"/>
          </p:nvPr>
        </p:nvSpPr>
        <p:spPr>
          <a:xfrm>
            <a:off x="882188" y="3684327"/>
            <a:ext cx="10985557" cy="887667"/>
          </a:xfrm>
        </p:spPr>
        <p:txBody>
          <a:bodyPr/>
          <a:lstStyle/>
          <a:p>
            <a:r>
              <a:rPr lang="zh-CN" altLang="en-US" dirty="0"/>
              <a:t>基于</a:t>
            </a:r>
            <a:r>
              <a:rPr lang="en-US" altLang="zh-CN" dirty="0"/>
              <a:t>GLM-3-turbo</a:t>
            </a:r>
            <a:r>
              <a:rPr lang="zh-CN" altLang="en-US" dirty="0"/>
              <a:t>的</a:t>
            </a:r>
            <a:r>
              <a:rPr lang="en-US" altLang="zh-CN" dirty="0"/>
              <a:t>prompt</a:t>
            </a:r>
            <a:r>
              <a:rPr lang="zh-CN" altLang="en-US" dirty="0"/>
              <a:t>尝试</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01.</a:t>
            </a:r>
            <a:r>
              <a:rPr lang="zh-CN" altLang="en-US" dirty="0">
                <a:sym typeface="Arial" panose="020B0604020202020204" pitchFamily="34" charset="0"/>
              </a:rPr>
              <a:t> </a:t>
            </a:r>
            <a:r>
              <a:rPr lang="en-US" altLang="zh-CN" dirty="0">
                <a:sym typeface="Arial" panose="020B0604020202020204" pitchFamily="34" charset="0"/>
              </a:rPr>
              <a:t>Prompt</a:t>
            </a:r>
            <a:r>
              <a:rPr lang="zh-CN" altLang="en-US" dirty="0">
                <a:sym typeface="Arial" panose="020B0604020202020204" pitchFamily="34" charset="0"/>
              </a:rPr>
              <a:t>种类</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2" name="文本框 5"/>
          <p:cNvSpPr txBox="1"/>
          <p:nvPr/>
        </p:nvSpPr>
        <p:spPr>
          <a:xfrm>
            <a:off x="694055" y="1128395"/>
            <a:ext cx="10748645" cy="508381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just">
              <a:lnSpc>
                <a:spcPct val="125000"/>
              </a:lnSpc>
              <a:buFont typeface="Wingdings" panose="05000000000000000000" pitchFamily="2" charset="2"/>
              <a:buNone/>
            </a:pPr>
            <a:r>
              <a:rPr lang="zh-CN" altLang="en-US" sz="2000" dirty="0">
                <a:latin typeface="Times New Roman" panose="02020603050405020304" pitchFamily="18" charset="0"/>
                <a:ea typeface="微软雅黑" panose="020B0503020204020204" pitchFamily="34" charset="-122"/>
                <a:sym typeface="Arial" panose="020B0604020202020204" pitchFamily="34" charset="0"/>
              </a:rPr>
              <a:t>参考</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a:t>
            </a:r>
            <a:r>
              <a:rPr lang="en-US" altLang="zh-CN" sz="2000" dirty="0" err="1">
                <a:latin typeface="Times New Roman" panose="02020603050405020304" pitchFamily="18" charset="0"/>
                <a:ea typeface="微软雅黑" panose="020B0503020204020204" pitchFamily="34" charset="-122"/>
                <a:sym typeface="Arial" panose="020B0604020202020204" pitchFamily="34" charset="0"/>
              </a:rPr>
              <a:t>LLMBar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论文</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在</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PandaLM testset</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Auto-J testset</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MT-Bench</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LLMBar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上测试</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GLM3-3-turbo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在以下</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6</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种</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prompt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策略设置下的表现。其中</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MT-Bench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只抽样</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1/6</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a:t>
            </a:r>
            <a:endParaRPr lang="en-US" altLang="zh-CN" sz="2000"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en-US" altLang="zh-CN" sz="2000" dirty="0">
              <a:latin typeface="Times New Roman" panose="02020603050405020304" pitchFamily="18" charset="0"/>
              <a:ea typeface="微软雅黑" panose="020B0503020204020204" pitchFamily="34" charset="-122"/>
              <a:sym typeface="Arial" panose="020B0604020202020204" pitchFamily="34" charset="0"/>
            </a:endParaRPr>
          </a:p>
          <a:p>
            <a:pPr marL="457200" indent="-457200" algn="just">
              <a:lnSpc>
                <a:spcPct val="125000"/>
              </a:lnSpc>
              <a:buFont typeface="Arial" panose="020B0604020202020204" pitchFamily="34" charset="0"/>
              <a:buChar char="•"/>
            </a:pPr>
            <a:r>
              <a:rPr lang="en-US" altLang="zh-CN" sz="2000" dirty="0">
                <a:latin typeface="Times New Roman" panose="02020603050405020304" pitchFamily="18" charset="0"/>
                <a:ea typeface="微软雅黑" panose="020B0503020204020204" pitchFamily="34" charset="-122"/>
                <a:sym typeface="Arial" panose="020B0604020202020204" pitchFamily="34" charset="0"/>
              </a:rPr>
              <a:t>Base: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仅仅指示</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Judge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判断回答好坏，没有其他要求，</a:t>
            </a:r>
            <a:r>
              <a:rPr lang="zh-CN" altLang="en-US" sz="2000" b="1" dirty="0">
                <a:latin typeface="Times New Roman" panose="02020603050405020304" pitchFamily="18" charset="0"/>
                <a:ea typeface="微软雅黑" panose="020B0503020204020204" pitchFamily="34" charset="-122"/>
                <a:sym typeface="Arial" panose="020B0604020202020204" pitchFamily="34" charset="0"/>
              </a:rPr>
              <a:t>分为中英文两个版本</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a:t>
            </a:r>
            <a:endParaRPr lang="en-US" altLang="zh-CN" sz="2000" dirty="0">
              <a:latin typeface="Times New Roman" panose="02020603050405020304" pitchFamily="18" charset="0"/>
              <a:ea typeface="微软雅黑" panose="020B0503020204020204" pitchFamily="34" charset="-122"/>
              <a:sym typeface="Arial" panose="020B0604020202020204" pitchFamily="34" charset="0"/>
            </a:endParaRPr>
          </a:p>
          <a:p>
            <a:pPr marL="457200" indent="-457200" algn="just">
              <a:lnSpc>
                <a:spcPct val="125000"/>
              </a:lnSpc>
              <a:buFont typeface="Arial" panose="020B0604020202020204" pitchFamily="34" charset="0"/>
              <a:buChar char="•"/>
            </a:pPr>
            <a:endParaRPr lang="zh-CN" altLang="en-US" sz="2000" dirty="0">
              <a:latin typeface="Times New Roman" panose="02020603050405020304" pitchFamily="18" charset="0"/>
              <a:ea typeface="微软雅黑" panose="020B0503020204020204" pitchFamily="34" charset="-122"/>
              <a:sym typeface="Arial" panose="020B0604020202020204" pitchFamily="34" charset="0"/>
            </a:endParaRPr>
          </a:p>
          <a:p>
            <a:pPr marL="457200" indent="-457200" algn="just">
              <a:lnSpc>
                <a:spcPct val="125000"/>
              </a:lnSpc>
              <a:buFont typeface="Arial" panose="020B0604020202020204" pitchFamily="34" charset="0"/>
              <a:buChar char="•"/>
            </a:pPr>
            <a:r>
              <a:rPr lang="en-US" altLang="zh-CN" sz="2000" dirty="0">
                <a:latin typeface="Times New Roman" panose="02020603050405020304" pitchFamily="18" charset="0"/>
                <a:ea typeface="微软雅黑" panose="020B0503020204020204" pitchFamily="34" charset="-122"/>
                <a:sym typeface="Arial" panose="020B0604020202020204" pitchFamily="34" charset="0"/>
              </a:rPr>
              <a:t>Vanilla: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指示</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Judge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除了答案以外什么也不输出。</a:t>
            </a:r>
            <a:endParaRPr lang="en-US" altLang="zh-CN" sz="2000" dirty="0">
              <a:latin typeface="Times New Roman" panose="02020603050405020304" pitchFamily="18" charset="0"/>
              <a:ea typeface="微软雅黑" panose="020B0503020204020204" pitchFamily="34" charset="-122"/>
              <a:sym typeface="Arial" panose="020B0604020202020204" pitchFamily="34" charset="0"/>
            </a:endParaRPr>
          </a:p>
          <a:p>
            <a:pPr marL="457200" indent="-457200" algn="just">
              <a:lnSpc>
                <a:spcPct val="125000"/>
              </a:lnSpc>
              <a:buFont typeface="Arial" panose="020B0604020202020204" pitchFamily="34" charset="0"/>
              <a:buChar char="•"/>
            </a:pPr>
            <a:endParaRPr lang="zh-CN" altLang="en-US" sz="2000" dirty="0">
              <a:latin typeface="Times New Roman" panose="02020603050405020304" pitchFamily="18" charset="0"/>
              <a:ea typeface="微软雅黑" panose="020B0503020204020204" pitchFamily="34" charset="-122"/>
              <a:sym typeface="Arial" panose="020B0604020202020204" pitchFamily="34" charset="0"/>
            </a:endParaRPr>
          </a:p>
          <a:p>
            <a:pPr marL="457200" indent="-457200" algn="just">
              <a:lnSpc>
                <a:spcPct val="125000"/>
              </a:lnSpc>
              <a:buFont typeface="Arial" panose="020B0604020202020204" pitchFamily="34" charset="0"/>
              <a:buChar char="•"/>
            </a:pPr>
            <a:r>
              <a:rPr lang="en-US" altLang="zh-CN" sz="2000" dirty="0">
                <a:latin typeface="Times New Roman" panose="02020603050405020304" pitchFamily="18" charset="0"/>
                <a:ea typeface="微软雅黑" panose="020B0503020204020204" pitchFamily="34" charset="-122"/>
                <a:sym typeface="Arial" panose="020B0604020202020204" pitchFamily="34" charset="0"/>
              </a:rPr>
              <a:t>Chains of Thoughts (</a:t>
            </a:r>
            <a:r>
              <a:rPr lang="en-US" altLang="zh-CN" sz="2000" dirty="0" err="1">
                <a:latin typeface="Times New Roman" panose="02020603050405020304" pitchFamily="18" charset="0"/>
                <a:ea typeface="微软雅黑" panose="020B0503020204020204" pitchFamily="34" charset="-122"/>
                <a:sym typeface="Arial" panose="020B0604020202020204" pitchFamily="34" charset="0"/>
              </a:rPr>
              <a:t>CoT</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要求</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LLM Judge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首先生成解释</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然后基于解释输出答案。</a:t>
            </a:r>
            <a:endParaRPr lang="en-US" altLang="zh-CN" sz="2000" dirty="0">
              <a:latin typeface="Times New Roman" panose="02020603050405020304" pitchFamily="18" charset="0"/>
              <a:ea typeface="微软雅黑" panose="020B0503020204020204" pitchFamily="34" charset="-122"/>
              <a:sym typeface="Arial" panose="020B0604020202020204" pitchFamily="34" charset="0"/>
            </a:endParaRPr>
          </a:p>
          <a:p>
            <a:pPr marL="457200" indent="-457200" algn="just">
              <a:lnSpc>
                <a:spcPct val="125000"/>
              </a:lnSpc>
              <a:buFont typeface="Arial" panose="020B0604020202020204" pitchFamily="34" charset="0"/>
              <a:buChar char="•"/>
            </a:pPr>
            <a:endParaRPr lang="zh-CN" altLang="en-US" sz="2000" dirty="0">
              <a:latin typeface="Times New Roman" panose="02020603050405020304" pitchFamily="18" charset="0"/>
              <a:ea typeface="微软雅黑" panose="020B0503020204020204" pitchFamily="34" charset="-122"/>
              <a:sym typeface="Arial" panose="020B0604020202020204" pitchFamily="34" charset="0"/>
            </a:endParaRPr>
          </a:p>
          <a:p>
            <a:pPr marL="457200" indent="-457200" algn="just">
              <a:lnSpc>
                <a:spcPct val="125000"/>
              </a:lnSpc>
              <a:buFont typeface="Arial" panose="020B0604020202020204" pitchFamily="34" charset="0"/>
              <a:buChar char="•"/>
            </a:pPr>
            <a:r>
              <a:rPr lang="en-US" altLang="zh-CN" sz="2000" dirty="0" err="1">
                <a:latin typeface="Times New Roman" panose="02020603050405020304" pitchFamily="18" charset="0"/>
                <a:ea typeface="微软雅黑" panose="020B0503020204020204" pitchFamily="34" charset="-122"/>
                <a:sym typeface="Arial" panose="020B0604020202020204" pitchFamily="34" charset="0"/>
              </a:rPr>
              <a:t>Vanilla+Rule</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(Vanilla*):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在</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Vanilla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基础上，指示</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Judge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在判断时需遵守的规则，如避免受回答位置影响。</a:t>
            </a:r>
            <a:endParaRPr lang="en-US" altLang="zh-CN" sz="2000" dirty="0">
              <a:latin typeface="Times New Roman" panose="02020603050405020304" pitchFamily="18" charset="0"/>
              <a:ea typeface="微软雅黑" panose="020B0503020204020204" pitchFamily="34" charset="-122"/>
              <a:sym typeface="Arial" panose="020B0604020202020204" pitchFamily="34" charset="0"/>
            </a:endParaRPr>
          </a:p>
          <a:p>
            <a:pPr marL="457200" indent="-457200" algn="just">
              <a:lnSpc>
                <a:spcPct val="125000"/>
              </a:lnSpc>
              <a:buFont typeface="Arial" panose="020B0604020202020204" pitchFamily="34" charset="0"/>
              <a:buChar char="•"/>
            </a:pPr>
            <a:endParaRPr lang="zh-CN" altLang="en-US" sz="2000" dirty="0">
              <a:latin typeface="Times New Roman" panose="02020603050405020304" pitchFamily="18" charset="0"/>
              <a:ea typeface="微软雅黑" panose="020B0503020204020204" pitchFamily="34" charset="-122"/>
              <a:sym typeface="Arial" panose="020B0604020202020204" pitchFamily="34" charset="0"/>
            </a:endParaRPr>
          </a:p>
          <a:p>
            <a:pPr marL="457200" indent="-457200" algn="just">
              <a:lnSpc>
                <a:spcPct val="125000"/>
              </a:lnSpc>
              <a:buFont typeface="Arial" panose="020B0604020202020204" pitchFamily="34" charset="0"/>
              <a:buChar char="•"/>
            </a:pPr>
            <a:r>
              <a:rPr lang="en-US" altLang="zh-CN" sz="2000" dirty="0" err="1">
                <a:latin typeface="Times New Roman" panose="02020603050405020304" pitchFamily="18" charset="0"/>
                <a:ea typeface="微软雅黑" panose="020B0503020204020204" pitchFamily="34" charset="-122"/>
                <a:sym typeface="Arial" panose="020B0604020202020204" pitchFamily="34" charset="0"/>
              </a:rPr>
              <a:t>CoT+Rule</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a:t>
            </a:r>
            <a:r>
              <a:rPr lang="en-US" altLang="zh-CN" sz="2000" dirty="0" err="1">
                <a:latin typeface="Times New Roman" panose="02020603050405020304" pitchFamily="18" charset="0"/>
                <a:ea typeface="微软雅黑" panose="020B0503020204020204" pitchFamily="34" charset="-122"/>
                <a:sym typeface="Arial" panose="020B0604020202020204" pitchFamily="34" charset="0"/>
              </a:rPr>
              <a:t>CoT</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：在</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a:t>
            </a:r>
            <a:r>
              <a:rPr lang="en-US" altLang="zh-CN" sz="2000" dirty="0" err="1">
                <a:latin typeface="Times New Roman" panose="02020603050405020304" pitchFamily="18" charset="0"/>
                <a:ea typeface="微软雅黑" panose="020B0503020204020204" pitchFamily="34" charset="-122"/>
                <a:sym typeface="Arial" panose="020B0604020202020204" pitchFamily="34" charset="0"/>
              </a:rPr>
              <a:t>CoT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基础上，使用与</a:t>
            </a:r>
            <a:r>
              <a:rPr lang="en-US" altLang="zh-CN" sz="2000" dirty="0">
                <a:latin typeface="Times New Roman" panose="02020603050405020304" pitchFamily="18" charset="0"/>
                <a:ea typeface="微软雅黑" panose="020B0503020204020204" pitchFamily="34" charset="-122"/>
                <a:sym typeface="Arial" panose="020B0604020202020204" pitchFamily="34" charset="0"/>
              </a:rPr>
              <a:t> Vanilla* </a:t>
            </a:r>
            <a:r>
              <a:rPr lang="zh-CN" altLang="en-US" sz="2000" dirty="0">
                <a:latin typeface="Times New Roman" panose="02020603050405020304" pitchFamily="18" charset="0"/>
                <a:ea typeface="微软雅黑" panose="020B0503020204020204" pitchFamily="34" charset="-122"/>
                <a:sym typeface="Arial" panose="020B0604020202020204" pitchFamily="34" charset="0"/>
              </a:rPr>
              <a:t>相同的规则</a:t>
            </a:r>
            <a:endParaRPr lang="zh-CN" altLang="en-US" sz="2000" dirty="0">
              <a:latin typeface="Times New Roman" panose="02020603050405020304" pitchFamily="18" charset="0"/>
              <a:ea typeface="微软雅黑" panose="020B0503020204020204" pitchFamily="34" charset="-122"/>
              <a:sym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02.</a:t>
            </a:r>
            <a:r>
              <a:rPr lang="zh-CN" altLang="en-US" dirty="0">
                <a:sym typeface="Arial" panose="020B0604020202020204" pitchFamily="34" charset="0"/>
              </a:rPr>
              <a:t> 实验结果与分析</a:t>
            </a:r>
            <a:endParaRPr lang="en-US" altLang="zh-CN"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2" name="文本框 5"/>
          <p:cNvSpPr txBox="1"/>
          <p:nvPr/>
        </p:nvSpPr>
        <p:spPr>
          <a:xfrm>
            <a:off x="694055" y="1128395"/>
            <a:ext cx="10748645" cy="508381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p:txBody>
      </p:sp>
      <p:pic>
        <p:nvPicPr>
          <p:cNvPr id="6" name="图片 5"/>
          <p:cNvPicPr>
            <a:picLocks noChangeAspect="1"/>
          </p:cNvPicPr>
          <p:nvPr/>
        </p:nvPicPr>
        <p:blipFill rotWithShape="1">
          <a:blip r:embed="rId1"/>
          <a:srcRect l="-816" r="1"/>
          <a:stretch>
            <a:fillRect/>
          </a:stretch>
        </p:blipFill>
        <p:spPr>
          <a:xfrm>
            <a:off x="2524760" y="3323590"/>
            <a:ext cx="9175115" cy="2783840"/>
          </a:xfrm>
          <a:prstGeom prst="rect">
            <a:avLst/>
          </a:prstGeom>
        </p:spPr>
      </p:pic>
      <p:sp>
        <p:nvSpPr>
          <p:cNvPr id="10" name="文本框 5"/>
          <p:cNvSpPr txBox="1"/>
          <p:nvPr/>
        </p:nvSpPr>
        <p:spPr>
          <a:xfrm>
            <a:off x="534670" y="688975"/>
            <a:ext cx="11214735" cy="263461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buFont typeface="Arial" panose="020B0604020202020204" pitchFamily="34" charset="0"/>
              <a:buNone/>
            </a:pPr>
            <a:endParaRPr lang="zh-CN" altLang="en-US" sz="2200" dirty="0">
              <a:latin typeface="Times New Roman" panose="02020603050405020304" pitchFamily="18" charset="0"/>
              <a:ea typeface="微软雅黑" panose="020B0503020204020204" pitchFamily="34" charset="-122"/>
              <a:sym typeface="Arial" panose="020B0604020202020204" pitchFamily="34" charset="0"/>
            </a:endParaRPr>
          </a:p>
          <a:p>
            <a:pPr marL="342900" indent="-342900">
              <a:buFont typeface="Arial" panose="020B0604020202020204" pitchFamily="34" charset="0"/>
              <a:buChar char="•"/>
            </a:pPr>
            <a:r>
              <a:rPr lang="zh-CN" altLang="en-US" sz="2200" dirty="0">
                <a:latin typeface="Times New Roman" panose="02020603050405020304" pitchFamily="18" charset="0"/>
                <a:ea typeface="微软雅黑" panose="020B0503020204020204" pitchFamily="34" charset="-122"/>
                <a:sym typeface="Arial" panose="020B0604020202020204" pitchFamily="34" charset="0"/>
              </a:rPr>
              <a:t>英文</a:t>
            </a:r>
            <a:r>
              <a:rPr lang="en-US" altLang="zh-CN" sz="2200" dirty="0">
                <a:latin typeface="Times New Roman" panose="02020603050405020304" pitchFamily="18" charset="0"/>
                <a:ea typeface="微软雅黑" panose="020B0503020204020204" pitchFamily="34" charset="-122"/>
                <a:sym typeface="Arial" panose="020B0604020202020204" pitchFamily="34" charset="0"/>
              </a:rPr>
              <a:t> prompt </a:t>
            </a:r>
            <a:r>
              <a:rPr lang="zh-CN" altLang="en-US" sz="2200" dirty="0">
                <a:latin typeface="Times New Roman" panose="02020603050405020304" pitchFamily="18" charset="0"/>
                <a:ea typeface="微软雅黑" panose="020B0503020204020204" pitchFamily="34" charset="-122"/>
                <a:sym typeface="Arial" panose="020B0604020202020204" pitchFamily="34" charset="0"/>
              </a:rPr>
              <a:t>好于中文</a:t>
            </a:r>
            <a:r>
              <a:rPr lang="en-US" altLang="zh-CN" sz="2200" dirty="0">
                <a:latin typeface="Times New Roman" panose="02020603050405020304" pitchFamily="18" charset="0"/>
                <a:ea typeface="微软雅黑" panose="020B0503020204020204" pitchFamily="34" charset="-122"/>
                <a:sym typeface="Arial" panose="020B0604020202020204" pitchFamily="34" charset="0"/>
              </a:rPr>
              <a:t> </a:t>
            </a:r>
            <a:r>
              <a:rPr lang="en-US" altLang="zh-CN" sz="2200" dirty="0" err="1">
                <a:latin typeface="Times New Roman" panose="02020603050405020304" pitchFamily="18" charset="0"/>
                <a:ea typeface="微软雅黑" panose="020B0503020204020204" pitchFamily="34" charset="-122"/>
                <a:sym typeface="Arial" panose="020B0604020202020204" pitchFamily="34" charset="0"/>
              </a:rPr>
              <a:t>promt</a:t>
            </a:r>
            <a:endParaRPr lang="en-US" altLang="zh-CN" sz="2200" dirty="0">
              <a:latin typeface="Times New Roman" panose="02020603050405020304" pitchFamily="18" charset="0"/>
              <a:ea typeface="微软雅黑" panose="020B0503020204020204" pitchFamily="34" charset="-122"/>
              <a:sym typeface="Arial" panose="020B0604020202020204" pitchFamily="34" charset="0"/>
            </a:endParaRPr>
          </a:p>
          <a:p>
            <a:pPr marL="342900" indent="-342900">
              <a:buFont typeface="Arial" panose="020B0604020202020204" pitchFamily="34" charset="0"/>
              <a:buChar char="•"/>
            </a:pPr>
            <a:endParaRPr lang="en-US" altLang="zh-CN" sz="2200" dirty="0">
              <a:latin typeface="Times New Roman" panose="02020603050405020304" pitchFamily="18" charset="0"/>
              <a:ea typeface="微软雅黑" panose="020B0503020204020204" pitchFamily="34" charset="-122"/>
              <a:sym typeface="Arial" panose="020B0604020202020204" pitchFamily="34" charset="0"/>
            </a:endParaRPr>
          </a:p>
          <a:p>
            <a:pPr marL="342900" indent="-342900">
              <a:buFont typeface="Arial" panose="020B0604020202020204" pitchFamily="34" charset="0"/>
              <a:buChar char="•"/>
            </a:pPr>
            <a:r>
              <a:rPr lang="en-US" altLang="zh-CN" sz="2200" dirty="0">
                <a:latin typeface="Times New Roman" panose="02020603050405020304" pitchFamily="18" charset="0"/>
                <a:ea typeface="微软雅黑" panose="020B0503020204020204" pitchFamily="34" charset="-122"/>
                <a:sym typeface="Arial" panose="020B0604020202020204" pitchFamily="34" charset="0"/>
              </a:rPr>
              <a:t>Base </a:t>
            </a:r>
            <a:r>
              <a:rPr lang="zh-CN" altLang="en-US" sz="2200" dirty="0">
                <a:latin typeface="Times New Roman" panose="02020603050405020304" pitchFamily="18" charset="0"/>
                <a:ea typeface="微软雅黑" panose="020B0503020204020204" pitchFamily="34" charset="-122"/>
                <a:sym typeface="Arial" panose="020B0604020202020204" pitchFamily="34" charset="0"/>
              </a:rPr>
              <a:t>的效果明显差于其他策略。</a:t>
            </a:r>
            <a:r>
              <a:rPr lang="en-US" altLang="zh-CN" sz="2200" dirty="0" err="1">
                <a:latin typeface="Times New Roman" panose="02020603050405020304" pitchFamily="18" charset="0"/>
                <a:ea typeface="微软雅黑" panose="020B0503020204020204" pitchFamily="34" charset="-122"/>
                <a:sym typeface="Arial" panose="020B0604020202020204" pitchFamily="34" charset="0"/>
              </a:rPr>
              <a:t>CoT </a:t>
            </a:r>
            <a:r>
              <a:rPr lang="zh-CN" altLang="en-US" sz="2200" dirty="0">
                <a:latin typeface="Times New Roman" panose="02020603050405020304" pitchFamily="18" charset="0"/>
                <a:ea typeface="微软雅黑" panose="020B0503020204020204" pitchFamily="34" charset="-122"/>
                <a:sym typeface="Arial" panose="020B0604020202020204" pitchFamily="34" charset="0"/>
              </a:rPr>
              <a:t>相比</a:t>
            </a:r>
            <a:r>
              <a:rPr lang="en-US" altLang="zh-CN" sz="2200" dirty="0">
                <a:latin typeface="Times New Roman" panose="02020603050405020304" pitchFamily="18" charset="0"/>
                <a:ea typeface="微软雅黑" panose="020B0503020204020204" pitchFamily="34" charset="-122"/>
                <a:sym typeface="Arial" panose="020B0604020202020204" pitchFamily="34" charset="0"/>
              </a:rPr>
              <a:t> Vanilla </a:t>
            </a:r>
            <a:r>
              <a:rPr lang="zh-CN" altLang="en-US" sz="2200" dirty="0">
                <a:latin typeface="Times New Roman" panose="02020603050405020304" pitchFamily="18" charset="0"/>
                <a:ea typeface="微软雅黑" panose="020B0503020204020204" pitchFamily="34" charset="-122"/>
                <a:sym typeface="Arial" panose="020B0604020202020204" pitchFamily="34" charset="0"/>
              </a:rPr>
              <a:t>效果反而下降，即使加入规则也不如</a:t>
            </a:r>
            <a:r>
              <a:rPr lang="en-US" altLang="zh-CN" sz="2200" dirty="0">
                <a:latin typeface="Times New Roman" panose="02020603050405020304" pitchFamily="18" charset="0"/>
                <a:ea typeface="微软雅黑" panose="020B0503020204020204" pitchFamily="34" charset="-122"/>
                <a:sym typeface="Arial" panose="020B0604020202020204" pitchFamily="34" charset="0"/>
              </a:rPr>
              <a:t>Vanilla</a:t>
            </a:r>
            <a:r>
              <a:rPr lang="zh-CN" altLang="en-US" sz="2200" dirty="0">
                <a:latin typeface="Times New Roman" panose="02020603050405020304" pitchFamily="18" charset="0"/>
                <a:ea typeface="微软雅黑" panose="020B0503020204020204" pitchFamily="34" charset="-122"/>
                <a:sym typeface="Arial" panose="020B0604020202020204" pitchFamily="34" charset="0"/>
              </a:rPr>
              <a:t>。可能原因是</a:t>
            </a:r>
            <a:r>
              <a:rPr lang="en-US" altLang="zh-CN" sz="2200" dirty="0">
                <a:latin typeface="Times New Roman" panose="02020603050405020304" pitchFamily="18" charset="0"/>
                <a:ea typeface="微软雅黑" panose="020B0503020204020204" pitchFamily="34" charset="-122"/>
                <a:sym typeface="Arial" panose="020B0604020202020204" pitchFamily="34" charset="0"/>
              </a:rPr>
              <a:t> </a:t>
            </a:r>
            <a:r>
              <a:rPr lang="en-US" altLang="zh-CN" sz="2200" dirty="0" err="1">
                <a:latin typeface="Times New Roman" panose="02020603050405020304" pitchFamily="18" charset="0"/>
                <a:ea typeface="微软雅黑" panose="020B0503020204020204" pitchFamily="34" charset="-122"/>
                <a:sym typeface="Arial" panose="020B0604020202020204" pitchFamily="34" charset="0"/>
              </a:rPr>
              <a:t>CoT </a:t>
            </a:r>
            <a:r>
              <a:rPr lang="zh-CN" altLang="en-US" sz="2200" dirty="0">
                <a:latin typeface="Times New Roman" panose="02020603050405020304" pitchFamily="18" charset="0"/>
                <a:ea typeface="微软雅黑" panose="020B0503020204020204" pitchFamily="34" charset="-122"/>
                <a:sym typeface="Arial" panose="020B0604020202020204" pitchFamily="34" charset="0"/>
              </a:rPr>
              <a:t>生成的解释反而误导了判断。</a:t>
            </a:r>
            <a:endParaRPr lang="en-US" altLang="zh-CN" sz="2200" dirty="0">
              <a:latin typeface="Times New Roman" panose="02020603050405020304" pitchFamily="18" charset="0"/>
              <a:ea typeface="微软雅黑" panose="020B0503020204020204" pitchFamily="34" charset="-122"/>
              <a:sym typeface="Arial" panose="020B0604020202020204" pitchFamily="34" charset="0"/>
            </a:endParaRPr>
          </a:p>
          <a:p>
            <a:pPr marL="342900" indent="-342900">
              <a:buFont typeface="Arial" panose="020B0604020202020204" pitchFamily="34" charset="0"/>
              <a:buChar char="•"/>
            </a:pPr>
            <a:endParaRPr lang="zh-CN" altLang="en-US" sz="2200" dirty="0">
              <a:latin typeface="Times New Roman" panose="02020603050405020304" pitchFamily="18" charset="0"/>
              <a:ea typeface="微软雅黑" panose="020B0503020204020204" pitchFamily="34" charset="-122"/>
              <a:sym typeface="Arial" panose="020B0604020202020204" pitchFamily="34" charset="0"/>
            </a:endParaRPr>
          </a:p>
          <a:p>
            <a:pPr marL="342900" indent="-342900">
              <a:buFont typeface="Arial" panose="020B0604020202020204" pitchFamily="34" charset="0"/>
              <a:buChar char="•"/>
            </a:pPr>
            <a:r>
              <a:rPr lang="zh-CN" altLang="en-US" sz="2200" dirty="0">
                <a:latin typeface="Times New Roman" panose="02020603050405020304" pitchFamily="18" charset="0"/>
                <a:ea typeface="微软雅黑" panose="020B0503020204020204" pitchFamily="34" charset="-122"/>
                <a:sym typeface="Arial" panose="020B0604020202020204" pitchFamily="34" charset="0"/>
              </a:rPr>
              <a:t>引入规则对</a:t>
            </a:r>
            <a:r>
              <a:rPr lang="en-US" altLang="zh-CN" sz="2200" dirty="0">
                <a:latin typeface="Times New Roman" panose="02020603050405020304" pitchFamily="18" charset="0"/>
                <a:ea typeface="微软雅黑" panose="020B0503020204020204" pitchFamily="34" charset="-122"/>
                <a:sym typeface="Arial" panose="020B0604020202020204" pitchFamily="34" charset="0"/>
              </a:rPr>
              <a:t> Vanilla </a:t>
            </a:r>
            <a:r>
              <a:rPr lang="zh-CN" altLang="en-US" sz="2200" dirty="0">
                <a:latin typeface="Times New Roman" panose="02020603050405020304" pitchFamily="18" charset="0"/>
                <a:ea typeface="微软雅黑" panose="020B0503020204020204" pitchFamily="34" charset="-122"/>
                <a:sym typeface="Arial" panose="020B0604020202020204" pitchFamily="34" charset="0"/>
              </a:rPr>
              <a:t>和</a:t>
            </a:r>
            <a:r>
              <a:rPr lang="en-US" altLang="zh-CN" sz="2200" dirty="0">
                <a:latin typeface="Times New Roman" panose="02020603050405020304" pitchFamily="18" charset="0"/>
                <a:ea typeface="微软雅黑" panose="020B0503020204020204" pitchFamily="34" charset="-122"/>
                <a:sym typeface="Arial" panose="020B0604020202020204" pitchFamily="34" charset="0"/>
              </a:rPr>
              <a:t> </a:t>
            </a:r>
            <a:r>
              <a:rPr lang="en-US" altLang="zh-CN" sz="2200" dirty="0" err="1">
                <a:latin typeface="Times New Roman" panose="02020603050405020304" pitchFamily="18" charset="0"/>
                <a:ea typeface="微软雅黑" panose="020B0503020204020204" pitchFamily="34" charset="-122"/>
                <a:sym typeface="Arial" panose="020B0604020202020204" pitchFamily="34" charset="0"/>
              </a:rPr>
              <a:t>CoT </a:t>
            </a:r>
            <a:r>
              <a:rPr lang="zh-CN" altLang="en-US" sz="2200" dirty="0">
                <a:latin typeface="Times New Roman" panose="02020603050405020304" pitchFamily="18" charset="0"/>
                <a:ea typeface="微软雅黑" panose="020B0503020204020204" pitchFamily="34" charset="-122"/>
                <a:sym typeface="Arial" panose="020B0604020202020204" pitchFamily="34" charset="0"/>
              </a:rPr>
              <a:t>都有一定提升，尤其是</a:t>
            </a:r>
            <a:r>
              <a:rPr lang="en-US" altLang="zh-CN" sz="2200" dirty="0">
                <a:latin typeface="Times New Roman" panose="02020603050405020304" pitchFamily="18" charset="0"/>
                <a:ea typeface="微软雅黑" panose="020B0503020204020204" pitchFamily="34" charset="-122"/>
                <a:sym typeface="Arial" panose="020B0604020202020204" pitchFamily="34" charset="0"/>
              </a:rPr>
              <a:t> </a:t>
            </a:r>
            <a:r>
              <a:rPr lang="en-US" altLang="zh-CN" sz="2200" dirty="0" err="1">
                <a:latin typeface="Times New Roman" panose="02020603050405020304" pitchFamily="18" charset="0"/>
                <a:ea typeface="微软雅黑" panose="020B0503020204020204" pitchFamily="34" charset="-122"/>
                <a:sym typeface="Arial" panose="020B0604020202020204" pitchFamily="34" charset="0"/>
              </a:rPr>
              <a:t>CoT</a:t>
            </a:r>
            <a:r>
              <a:rPr lang="en-US" altLang="zh-CN" sz="2200" dirty="0">
                <a:latin typeface="Times New Roman" panose="02020603050405020304" pitchFamily="18" charset="0"/>
                <a:ea typeface="微软雅黑" panose="020B0503020204020204" pitchFamily="34" charset="-122"/>
                <a:sym typeface="Arial" panose="020B0604020202020204" pitchFamily="34" charset="0"/>
              </a:rPr>
              <a:t>*</a:t>
            </a:r>
            <a:r>
              <a:rPr lang="zh-CN" altLang="en-US" sz="2200" dirty="0">
                <a:latin typeface="Times New Roman" panose="02020603050405020304" pitchFamily="18" charset="0"/>
                <a:ea typeface="微软雅黑" panose="020B0503020204020204" pitchFamily="34" charset="-122"/>
                <a:sym typeface="Arial" panose="020B0604020202020204" pitchFamily="34" charset="0"/>
              </a:rPr>
              <a:t>，可能因为规则成功引导了正确推理方向。</a:t>
            </a:r>
            <a:endParaRPr lang="zh-CN" altLang="en-US" sz="2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5"/>
          <p:cNvSpPr txBox="1"/>
          <p:nvPr/>
        </p:nvSpPr>
        <p:spPr>
          <a:xfrm>
            <a:off x="282499" y="1128395"/>
            <a:ext cx="11160202" cy="508381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just">
              <a:lnSpc>
                <a:spcPct val="125000"/>
              </a:lnSpc>
              <a:buFont typeface="Arial" panose="020B0604020202020204" pitchFamily="34" charset="0"/>
              <a:buChar char="•"/>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在</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LLMBAR</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的对抗集上，</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LLM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评估器表现很弱，大多数结果无法超过随机水平。</a:t>
            </a:r>
            <a:endParaRPr lang="en-US" altLang="zh-CN" sz="2400" dirty="0">
              <a:latin typeface="Times New Roman" panose="02020603050405020304" pitchFamily="18" charset="0"/>
              <a:ea typeface="微软雅黑" panose="020B0503020204020204" pitchFamily="34" charset="-122"/>
              <a:sym typeface="Arial" panose="020B0604020202020204" pitchFamily="34" charset="0"/>
            </a:endParaRPr>
          </a:p>
          <a:p>
            <a:pPr marL="342900" indent="-342900" algn="just">
              <a:lnSpc>
                <a:spcPct val="125000"/>
              </a:lnSpc>
              <a:buFont typeface="Arial" panose="020B0604020202020204" pitchFamily="34" charset="0"/>
              <a:buChar char="•"/>
            </a:pPr>
            <a:endParaRPr lang="en-US" altLang="zh-CN" sz="2400" dirty="0">
              <a:latin typeface="Times New Roman" panose="02020603050405020304" pitchFamily="18" charset="0"/>
              <a:ea typeface="微软雅黑" panose="020B0503020204020204" pitchFamily="34" charset="-122"/>
              <a:sym typeface="Arial" panose="020B0604020202020204" pitchFamily="34" charset="0"/>
            </a:endParaRPr>
          </a:p>
          <a:p>
            <a:pPr marL="342900" indent="-342900" algn="just">
              <a:lnSpc>
                <a:spcPct val="125000"/>
              </a:lnSpc>
              <a:buFont typeface="Arial" panose="020B0604020202020204" pitchFamily="34" charset="0"/>
              <a:buChar char="•"/>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但引入规则在此集上的提升最为明显，特别是</a:t>
            </a:r>
            <a:r>
              <a:rPr lang="en-US" altLang="zh-CN" sz="2400" dirty="0" err="1">
                <a:latin typeface="Times New Roman" panose="02020603050405020304" pitchFamily="18" charset="0"/>
                <a:ea typeface="微软雅黑" panose="020B0503020204020204" pitchFamily="34" charset="-122"/>
                <a:sym typeface="Arial" panose="020B0604020202020204" pitchFamily="34" charset="0"/>
              </a:rPr>
              <a:t>CoT</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的效果提升。</a:t>
            </a:r>
            <a:endParaRPr lang="en-US" altLang="zh-CN" sz="2400" dirty="0">
              <a:latin typeface="Times New Roman" panose="02020603050405020304" pitchFamily="18" charset="0"/>
              <a:ea typeface="微软雅黑" panose="020B0503020204020204" pitchFamily="34" charset="-122"/>
              <a:sym typeface="Arial" panose="020B0604020202020204" pitchFamily="34" charset="0"/>
            </a:endParaRPr>
          </a:p>
        </p:txBody>
      </p:sp>
      <p:sp>
        <p:nvSpPr>
          <p:cNvPr id="8" name="标题 7"/>
          <p:cNvSpPr>
            <a:spLocks noGrp="1"/>
          </p:cNvSpPr>
          <p:nvPr>
            <p:ph type="title"/>
          </p:nvPr>
        </p:nvSpPr>
        <p:spPr/>
        <p:txBody>
          <a:bodyPr>
            <a:normAutofit/>
          </a:bodyPr>
          <a:lstStyle/>
          <a:p>
            <a:r>
              <a:rPr lang="en-US" altLang="zh-CN" dirty="0">
                <a:sym typeface="Arial" panose="020B0604020202020204" pitchFamily="34" charset="0"/>
              </a:rPr>
              <a:t>02.</a:t>
            </a:r>
            <a:r>
              <a:rPr lang="zh-CN" altLang="en-US" dirty="0">
                <a:sym typeface="Arial" panose="020B0604020202020204" pitchFamily="34" charset="0"/>
              </a:rPr>
              <a:t> 实验结果与分析</a:t>
            </a:r>
            <a:endParaRPr lang="en-US" altLang="zh-CN"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pic>
        <p:nvPicPr>
          <p:cNvPr id="7" name="图片 6"/>
          <p:cNvPicPr>
            <a:picLocks noChangeAspect="1"/>
          </p:cNvPicPr>
          <p:nvPr/>
        </p:nvPicPr>
        <p:blipFill rotWithShape="1">
          <a:blip r:embed="rId1"/>
          <a:srcRect l="615" r="1"/>
          <a:stretch>
            <a:fillRect/>
          </a:stretch>
        </p:blipFill>
        <p:spPr>
          <a:xfrm>
            <a:off x="1348740" y="2950210"/>
            <a:ext cx="9494520" cy="27838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03.</a:t>
            </a:r>
            <a:r>
              <a:rPr lang="zh-CN" altLang="en-US" dirty="0">
                <a:sym typeface="Arial" panose="020B0604020202020204" pitchFamily="34" charset="0"/>
              </a:rPr>
              <a:t> 规则的作用</a:t>
            </a:r>
            <a:r>
              <a:rPr lang="en-US" altLang="zh-CN" dirty="0">
                <a:sym typeface="Arial" panose="020B0604020202020204" pitchFamily="34" charset="0"/>
              </a:rPr>
              <a:t>——</a:t>
            </a:r>
            <a:r>
              <a:rPr lang="zh-CN" altLang="en-US" dirty="0">
                <a:sym typeface="Arial" panose="020B0604020202020204" pitchFamily="34" charset="0"/>
              </a:rPr>
              <a:t>一个例子</a:t>
            </a:r>
            <a:endParaRPr lang="en-US" altLang="zh-CN"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2" name="文本框 5"/>
          <p:cNvSpPr txBox="1"/>
          <p:nvPr/>
        </p:nvSpPr>
        <p:spPr>
          <a:xfrm>
            <a:off x="515899" y="1128395"/>
            <a:ext cx="5171223" cy="4499254"/>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just">
              <a:lnSpc>
                <a:spcPct val="125000"/>
              </a:lnSpc>
              <a:buFont typeface="Arial" panose="020B0604020202020204" pitchFamily="34" charset="0"/>
              <a:buChar char="•"/>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右图为使用</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a:t>
            </a:r>
            <a:r>
              <a:rPr lang="en-US" altLang="zh-CN" sz="2400" dirty="0" err="1">
                <a:latin typeface="Times New Roman" panose="02020603050405020304" pitchFamily="18" charset="0"/>
                <a:ea typeface="微软雅黑" panose="020B0503020204020204" pitchFamily="34" charset="-122"/>
                <a:sym typeface="Arial" panose="020B0604020202020204" pitchFamily="34" charset="0"/>
              </a:rPr>
              <a:t>CoT</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和</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a:t>
            </a:r>
            <a:r>
              <a:rPr lang="en-US" altLang="zh-CN" sz="2400" dirty="0" err="1">
                <a:latin typeface="Times New Roman" panose="02020603050405020304" pitchFamily="18" charset="0"/>
                <a:ea typeface="微软雅黑" panose="020B0503020204020204" pitchFamily="34" charset="-122"/>
                <a:sym typeface="Arial" panose="020B0604020202020204" pitchFamily="34" charset="0"/>
              </a:rPr>
              <a:t>CoT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时，</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judge</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对同一个样本的判断输出（</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Claude 3</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翻译）</a:t>
            </a:r>
            <a:endParaRPr lang="en-US" altLang="zh-CN" sz="2400" dirty="0">
              <a:latin typeface="Times New Roman" panose="02020603050405020304" pitchFamily="18" charset="0"/>
              <a:ea typeface="微软雅黑" panose="020B0503020204020204" pitchFamily="34" charset="-122"/>
              <a:sym typeface="Arial" panose="020B0604020202020204" pitchFamily="34" charset="0"/>
            </a:endParaRPr>
          </a:p>
          <a:p>
            <a:pPr marL="342900" indent="-342900" algn="just">
              <a:lnSpc>
                <a:spcPct val="125000"/>
              </a:lnSpc>
              <a:buFont typeface="Arial" panose="020B0604020202020204" pitchFamily="34" charset="0"/>
              <a:buChar char="•"/>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规则成功使</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judge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专注于回答对</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instruction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本身的</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following</a:t>
            </a:r>
            <a:endParaRPr lang="en-US" altLang="zh-CN" sz="2400" dirty="0">
              <a:latin typeface="Times New Roman" panose="02020603050405020304" pitchFamily="18" charset="0"/>
              <a:ea typeface="微软雅黑" panose="020B0503020204020204" pitchFamily="34" charset="-122"/>
              <a:sym typeface="Arial" panose="020B0604020202020204" pitchFamily="34" charset="0"/>
            </a:endParaRPr>
          </a:p>
          <a:p>
            <a:pPr marL="342900" indent="-342900" algn="just">
              <a:lnSpc>
                <a:spcPct val="125000"/>
              </a:lnSpc>
              <a:buFont typeface="Arial" panose="020B0604020202020204" pitchFamily="34" charset="0"/>
              <a:buChar char="•"/>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没有规则时，</a:t>
            </a:r>
            <a:r>
              <a:rPr lang="en-US" altLang="zh-CN" sz="2400" dirty="0" err="1">
                <a:latin typeface="Times New Roman" panose="02020603050405020304" pitchFamily="18" charset="0"/>
                <a:ea typeface="微软雅黑" panose="020B0503020204020204" pitchFamily="34" charset="-122"/>
                <a:sym typeface="Arial" panose="020B0604020202020204" pitchFamily="34" charset="0"/>
              </a:rPr>
              <a:t>CoT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策略的回答受到了回答长度的影响</a:t>
            </a:r>
            <a:endParaRPr lang="en-US" altLang="zh-CN" sz="2400" dirty="0">
              <a:latin typeface="Times New Roman" panose="02020603050405020304" pitchFamily="18" charset="0"/>
              <a:ea typeface="微软雅黑" panose="020B0503020204020204" pitchFamily="34" charset="-122"/>
              <a:sym typeface="Arial" panose="020B0604020202020204" pitchFamily="34" charset="0"/>
            </a:endParaRPr>
          </a:p>
        </p:txBody>
      </p:sp>
      <p:pic>
        <p:nvPicPr>
          <p:cNvPr id="6" name="图片 5"/>
          <p:cNvPicPr>
            <a:picLocks noChangeAspect="1"/>
          </p:cNvPicPr>
          <p:nvPr/>
        </p:nvPicPr>
        <p:blipFill rotWithShape="1">
          <a:blip r:embed="rId1"/>
          <a:srcRect t="4767" b="3061"/>
          <a:stretch>
            <a:fillRect/>
          </a:stretch>
        </p:blipFill>
        <p:spPr>
          <a:xfrm>
            <a:off x="5927831" y="900989"/>
            <a:ext cx="5551579" cy="3071361"/>
          </a:xfrm>
          <a:prstGeom prst="rect">
            <a:avLst/>
          </a:prstGeom>
        </p:spPr>
      </p:pic>
      <p:pic>
        <p:nvPicPr>
          <p:cNvPr id="13" name="图片 12"/>
          <p:cNvPicPr>
            <a:picLocks noChangeAspect="1"/>
          </p:cNvPicPr>
          <p:nvPr/>
        </p:nvPicPr>
        <p:blipFill rotWithShape="1">
          <a:blip r:embed="rId2"/>
          <a:srcRect l="553" t="4213" b="7676"/>
          <a:stretch>
            <a:fillRect/>
          </a:stretch>
        </p:blipFill>
        <p:spPr>
          <a:xfrm>
            <a:off x="5927831" y="4184452"/>
            <a:ext cx="5623582" cy="242997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3</a:t>
            </a:r>
            <a:endParaRPr lang="en-US" altLang="zh-CN" dirty="0"/>
          </a:p>
        </p:txBody>
      </p:sp>
      <p:sp>
        <p:nvSpPr>
          <p:cNvPr id="3" name="文本占位符 2"/>
          <p:cNvSpPr>
            <a:spLocks noGrp="1"/>
          </p:cNvSpPr>
          <p:nvPr>
            <p:ph type="body" sz="quarter" idx="11"/>
          </p:nvPr>
        </p:nvSpPr>
        <p:spPr>
          <a:xfrm>
            <a:off x="882188" y="3684327"/>
            <a:ext cx="10985557" cy="887667"/>
          </a:xfrm>
        </p:spPr>
        <p:txBody>
          <a:bodyPr/>
          <a:lstStyle/>
          <a:p>
            <a:r>
              <a:rPr dirty="0"/>
              <a:t>探究实验</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01. 不同 prompt </a:t>
            </a:r>
            <a:r>
              <a:rPr dirty="0">
                <a:sym typeface="Arial" panose="020B0604020202020204" pitchFamily="34" charset="0"/>
              </a:rPr>
              <a:t>形式</a:t>
            </a:r>
            <a:r>
              <a:rPr lang="en-US" altLang="zh-CN" dirty="0">
                <a:sym typeface="Arial" panose="020B0604020202020204" pitchFamily="34" charset="0"/>
              </a:rPr>
              <a:t>对 MT-Bench 结果的影响 </a:t>
            </a:r>
            <a:endParaRPr lang="en-US" altLang="zh-CN"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pic>
        <p:nvPicPr>
          <p:cNvPr id="4" name="图片 3"/>
          <p:cNvPicPr>
            <a:picLocks noChangeAspect="1"/>
          </p:cNvPicPr>
          <p:nvPr/>
        </p:nvPicPr>
        <p:blipFill>
          <a:blip r:embed="rId1"/>
          <a:stretch>
            <a:fillRect/>
          </a:stretch>
        </p:blipFill>
        <p:spPr>
          <a:xfrm>
            <a:off x="873125" y="1973580"/>
            <a:ext cx="10446385" cy="305943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2913" y="243569"/>
            <a:ext cx="9743306" cy="617518"/>
          </a:xfrm>
        </p:spPr>
        <p:txBody>
          <a:bodyPr>
            <a:normAutofit/>
          </a:bodyPr>
          <a:lstStyle/>
          <a:p>
            <a:r>
              <a:rPr lang="en-US" altLang="zh-CN" dirty="0">
                <a:sym typeface="Arial" panose="020B0604020202020204" pitchFamily="34" charset="0"/>
              </a:rPr>
              <a:t>02. Phi</a:t>
            </a:r>
            <a:r>
              <a:rPr lang="zh-CN" altLang="en-US" dirty="0">
                <a:sym typeface="Arial" panose="020B0604020202020204" pitchFamily="34" charset="0"/>
              </a:rPr>
              <a:t>模型探索</a:t>
            </a:r>
            <a:r>
              <a:rPr lang="en-US" altLang="zh-CN" sz="2000" dirty="0">
                <a:sym typeface="Arial" panose="020B0604020202020204" pitchFamily="34" charset="0"/>
              </a:rPr>
              <a:t>(</a:t>
            </a:r>
            <a:r>
              <a:rPr lang="en-US" altLang="zh-CN" sz="2000" b="1" dirty="0"/>
              <a:t>Phi-1.5-1.3B</a:t>
            </a:r>
            <a:r>
              <a:rPr lang="zh-CN" altLang="en-US" sz="2000" b="1" dirty="0"/>
              <a:t>，</a:t>
            </a:r>
            <a:r>
              <a:rPr lang="en-US" altLang="zh-CN" sz="2000" b="1" dirty="0"/>
              <a:t>Phi-2-2.7B</a:t>
            </a:r>
            <a:r>
              <a:rPr lang="zh-CN" altLang="en-US" sz="2000" b="1" dirty="0"/>
              <a:t>，</a:t>
            </a:r>
            <a:r>
              <a:rPr lang="en-US" altLang="zh-CN" sz="2000" b="1" dirty="0"/>
              <a:t>Phi3-4B-Chat </a:t>
            </a:r>
            <a:r>
              <a:rPr lang="en-US" altLang="zh-CN" sz="2000" dirty="0">
                <a:sym typeface="Arial" panose="020B0604020202020204" pitchFamily="34" charset="0"/>
              </a:rPr>
              <a:t>)</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1" name="Rectangle 10"/>
          <p:cNvSpPr>
            <a:spLocks noChangeArrowheads="1"/>
          </p:cNvSpPr>
          <p:nvPr/>
        </p:nvSpPr>
        <p:spPr bwMode="auto">
          <a:xfrm>
            <a:off x="800100" y="1104655"/>
            <a:ext cx="952567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Rectangle 14"/>
          <p:cNvSpPr>
            <a:spLocks noChangeArrowheads="1"/>
          </p:cNvSpPr>
          <p:nvPr/>
        </p:nvSpPr>
        <p:spPr bwMode="auto">
          <a:xfrm>
            <a:off x="5259806" y="1150373"/>
            <a:ext cx="3454076" cy="468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pic>
        <p:nvPicPr>
          <p:cNvPr id="15" name="图片 14"/>
          <p:cNvPicPr>
            <a:picLocks noChangeAspect="1"/>
          </p:cNvPicPr>
          <p:nvPr/>
        </p:nvPicPr>
        <p:blipFill rotWithShape="1">
          <a:blip r:embed="rId1"/>
          <a:srcRect b="9479"/>
          <a:stretch>
            <a:fillRect/>
          </a:stretch>
        </p:blipFill>
        <p:spPr>
          <a:xfrm>
            <a:off x="1162050" y="1339338"/>
            <a:ext cx="9867900" cy="3854071"/>
          </a:xfrm>
          <a:prstGeom prst="rect">
            <a:avLst/>
          </a:prstGeom>
        </p:spPr>
      </p:pic>
      <p:sp>
        <p:nvSpPr>
          <p:cNvPr id="20" name="文本框 1"/>
          <p:cNvSpPr txBox="1"/>
          <p:nvPr/>
        </p:nvSpPr>
        <p:spPr>
          <a:xfrm>
            <a:off x="721552" y="1104654"/>
            <a:ext cx="10748896" cy="40677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lang="zh-CN" altLang="en-US" dirty="0">
                <a:latin typeface="Times New Roman" panose="02020603050405020304" pitchFamily="18" charset="0"/>
                <a:ea typeface="微软雅黑" panose="020B0503020204020204" pitchFamily="34" charset="-122"/>
                <a:sym typeface="Arial" panose="020B0604020202020204" pitchFamily="34" charset="0"/>
              </a:rPr>
              <a:t>训练曲线：训练了一个</a:t>
            </a:r>
            <a:r>
              <a:rPr lang="en-US" altLang="zh-CN" dirty="0">
                <a:latin typeface="Times New Roman" panose="02020603050405020304" pitchFamily="18" charset="0"/>
                <a:ea typeface="微软雅黑" panose="020B0503020204020204" pitchFamily="34" charset="-122"/>
                <a:sym typeface="Arial" panose="020B0604020202020204" pitchFamily="34" charset="0"/>
              </a:rPr>
              <a:t>epoch</a:t>
            </a:r>
            <a:endParaRPr lang="zh-CN" altLang="en-US" dirty="0">
              <a:latin typeface="Times New Roman" panose="02020603050405020304" pitchFamily="18" charset="0"/>
              <a:ea typeface="微软雅黑" panose="020B0503020204020204" pitchFamily="34" charset="-122"/>
              <a:sym typeface="Arial" panose="020B0604020202020204" pitchFamily="34" charset="0"/>
            </a:endParaRPr>
          </a:p>
        </p:txBody>
      </p:sp>
      <p:sp>
        <p:nvSpPr>
          <p:cNvPr id="24" name="文本框 23"/>
          <p:cNvSpPr txBox="1"/>
          <p:nvPr/>
        </p:nvSpPr>
        <p:spPr>
          <a:xfrm>
            <a:off x="1962150" y="5132897"/>
            <a:ext cx="3800475" cy="369332"/>
          </a:xfrm>
          <a:prstGeom prst="rect">
            <a:avLst/>
          </a:prstGeom>
          <a:noFill/>
        </p:spPr>
        <p:txBody>
          <a:bodyPr wrap="square">
            <a:spAutoFit/>
          </a:bodyPr>
          <a:lstStyle/>
          <a:p>
            <a:r>
              <a:rPr lang="en-US" altLang="zh-CN" b="1" dirty="0"/>
              <a:t>Phi-1.5-1.3B</a:t>
            </a:r>
            <a:r>
              <a:rPr lang="zh-CN" altLang="en-US" b="1" dirty="0"/>
              <a:t>：</a:t>
            </a:r>
            <a:r>
              <a:rPr lang="en-US" altLang="zh-CN" b="1" dirty="0"/>
              <a:t>3:36:22/ epoch</a:t>
            </a:r>
            <a:endParaRPr lang="en-US" altLang="zh-CN" dirty="0"/>
          </a:p>
        </p:txBody>
      </p:sp>
      <p:sp>
        <p:nvSpPr>
          <p:cNvPr id="26" name="文本框 25"/>
          <p:cNvSpPr txBox="1"/>
          <p:nvPr/>
        </p:nvSpPr>
        <p:spPr>
          <a:xfrm>
            <a:off x="7134127" y="5184816"/>
            <a:ext cx="3743327" cy="369332"/>
          </a:xfrm>
          <a:prstGeom prst="rect">
            <a:avLst/>
          </a:prstGeom>
          <a:noFill/>
        </p:spPr>
        <p:txBody>
          <a:bodyPr wrap="square">
            <a:spAutoFit/>
          </a:bodyPr>
          <a:lstStyle/>
          <a:p>
            <a:r>
              <a:rPr lang="en-US" altLang="zh-CN" b="1" dirty="0"/>
              <a:t>Phi-2-2.7B</a:t>
            </a:r>
            <a:r>
              <a:rPr lang="zh-CN" altLang="en-US" b="1" dirty="0"/>
              <a:t>：</a:t>
            </a:r>
            <a:r>
              <a:rPr lang="en-US" altLang="zh-CN" b="1" dirty="0"/>
              <a:t>5:45:20/epoch</a:t>
            </a:r>
            <a:endParaRPr lang="en-US" altLang="zh-CN"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02. Phi</a:t>
            </a:r>
            <a:r>
              <a:rPr lang="zh-CN" altLang="en-US" dirty="0">
                <a:sym typeface="Arial" panose="020B0604020202020204" pitchFamily="34" charset="0"/>
              </a:rPr>
              <a:t>模型探索</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1" name="Rectangle 10"/>
          <p:cNvSpPr>
            <a:spLocks noChangeArrowheads="1"/>
          </p:cNvSpPr>
          <p:nvPr/>
        </p:nvSpPr>
        <p:spPr bwMode="auto">
          <a:xfrm>
            <a:off x="800100" y="1104655"/>
            <a:ext cx="952567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Rectangle 14"/>
          <p:cNvSpPr>
            <a:spLocks noChangeArrowheads="1"/>
          </p:cNvSpPr>
          <p:nvPr/>
        </p:nvSpPr>
        <p:spPr bwMode="auto">
          <a:xfrm>
            <a:off x="5259806" y="1150373"/>
            <a:ext cx="3454076" cy="468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20" name="文本框 1"/>
          <p:cNvSpPr txBox="1"/>
          <p:nvPr/>
        </p:nvSpPr>
        <p:spPr>
          <a:xfrm>
            <a:off x="721552" y="1104654"/>
            <a:ext cx="10748896" cy="40677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lang="zh-CN" altLang="en-US" dirty="0">
                <a:latin typeface="Times New Roman" panose="02020603050405020304" pitchFamily="18" charset="0"/>
                <a:ea typeface="微软雅黑" panose="020B0503020204020204" pitchFamily="34" charset="-122"/>
                <a:sym typeface="Arial" panose="020B0604020202020204" pitchFamily="34" charset="0"/>
              </a:rPr>
              <a:t>训练曲线</a:t>
            </a:r>
            <a:endParaRPr lang="zh-CN" altLang="en-US" dirty="0">
              <a:latin typeface="Times New Roman" panose="02020603050405020304" pitchFamily="18" charset="0"/>
              <a:ea typeface="微软雅黑" panose="020B0503020204020204" pitchFamily="34" charset="-122"/>
              <a:sym typeface="Arial" panose="020B0604020202020204" pitchFamily="34" charset="0"/>
            </a:endParaRPr>
          </a:p>
        </p:txBody>
      </p:sp>
      <p:pic>
        <p:nvPicPr>
          <p:cNvPr id="2049"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617882" y="1403563"/>
            <a:ext cx="6096000" cy="4572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a:spLocks noChangeArrowheads="1"/>
          </p:cNvSpPr>
          <p:nvPr/>
        </p:nvSpPr>
        <p:spPr bwMode="auto">
          <a:xfrm>
            <a:off x="1565830" y="1409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 name="文本框 11"/>
          <p:cNvSpPr txBox="1"/>
          <p:nvPr/>
        </p:nvSpPr>
        <p:spPr>
          <a:xfrm>
            <a:off x="3794219" y="5859420"/>
            <a:ext cx="3743325" cy="369332"/>
          </a:xfrm>
          <a:prstGeom prst="rect">
            <a:avLst/>
          </a:prstGeom>
          <a:noFill/>
        </p:spPr>
        <p:txBody>
          <a:bodyPr wrap="square">
            <a:spAutoFit/>
          </a:bodyPr>
          <a:lstStyle/>
          <a:p>
            <a:r>
              <a:rPr lang="en-US" altLang="zh-CN" b="1" dirty="0"/>
              <a:t>Phi3-4B-Chat :7:05:04/epoch</a:t>
            </a:r>
            <a:endParaRPr lang="en-US" altLang="zh-C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02. Phi</a:t>
            </a:r>
            <a:r>
              <a:rPr lang="zh-CN" altLang="en-US" dirty="0">
                <a:sym typeface="Arial" panose="020B0604020202020204" pitchFamily="34" charset="0"/>
              </a:rPr>
              <a:t>模型探索</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1" name="Rectangle 10"/>
          <p:cNvSpPr>
            <a:spLocks noChangeArrowheads="1"/>
          </p:cNvSpPr>
          <p:nvPr/>
        </p:nvSpPr>
        <p:spPr bwMode="auto">
          <a:xfrm>
            <a:off x="800100" y="1104655"/>
            <a:ext cx="952567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Rectangle 14"/>
          <p:cNvSpPr>
            <a:spLocks noChangeArrowheads="1"/>
          </p:cNvSpPr>
          <p:nvPr/>
        </p:nvSpPr>
        <p:spPr bwMode="auto">
          <a:xfrm>
            <a:off x="5259806" y="1150373"/>
            <a:ext cx="3454076" cy="468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1565830" y="1409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文本框 5"/>
          <p:cNvSpPr txBox="1"/>
          <p:nvPr/>
        </p:nvSpPr>
        <p:spPr>
          <a:xfrm>
            <a:off x="800100" y="1802650"/>
            <a:ext cx="10748896" cy="483042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lang="en-US" altLang="zh-CN" sz="2000" b="1" dirty="0">
                <a:latin typeface="Times New Roman" panose="02020603050405020304" pitchFamily="18" charset="0"/>
                <a:ea typeface="宋体" panose="02010600030101010101" pitchFamily="2" charset="-122"/>
              </a:rPr>
              <a:t>Phi-1.5-1.3B</a:t>
            </a:r>
            <a:r>
              <a:rPr lang="en-US" altLang="zh-CN" dirty="0">
                <a:latin typeface="Times New Roman" panose="02020603050405020304" pitchFamily="18" charset="0"/>
                <a:ea typeface="宋体" panose="02010600030101010101" pitchFamily="2" charset="-122"/>
                <a:sym typeface="Arial" panose="020B0604020202020204" pitchFamily="34" charset="0"/>
              </a:rPr>
              <a:t> </a:t>
            </a:r>
            <a:r>
              <a:rPr lang="zh-CN" altLang="en-US" dirty="0">
                <a:latin typeface="Times New Roman" panose="02020603050405020304" pitchFamily="18" charset="0"/>
                <a:ea typeface="宋体" panose="02010600030101010101" pitchFamily="2" charset="-122"/>
                <a:sym typeface="Arial" panose="020B0604020202020204" pitchFamily="34" charset="0"/>
              </a:rPr>
              <a:t>：</a:t>
            </a:r>
            <a:endParaRPr lang="en-US" altLang="zh-CN" dirty="0">
              <a:latin typeface="Times New Roman" panose="02020603050405020304" pitchFamily="18" charset="0"/>
              <a:ea typeface="宋体" panose="02010600030101010101" pitchFamily="2" charset="-122"/>
              <a:sym typeface="Arial" panose="020B0604020202020204" pitchFamily="34" charset="0"/>
            </a:endParaRPr>
          </a:p>
          <a:p>
            <a:pPr marL="742950" lvl="1" indent="-285750" algn="just">
              <a:lnSpc>
                <a:spcPct val="125000"/>
              </a:lnSpc>
              <a:buFont typeface="Wingdings" panose="05000000000000000000" pitchFamily="2" charset="2"/>
              <a:buChar char="n"/>
            </a:pPr>
            <a:r>
              <a:rPr lang="zh-CN" altLang="en-US" dirty="0">
                <a:latin typeface="Times New Roman" panose="02020603050405020304" pitchFamily="18" charset="0"/>
                <a:ea typeface="宋体" panose="02010600030101010101" pitchFamily="2" charset="-122"/>
              </a:rPr>
              <a:t>我们发现 </a:t>
            </a:r>
            <a:r>
              <a:rPr lang="en-US" altLang="zh-CN" dirty="0">
                <a:latin typeface="Times New Roman" panose="02020603050405020304" pitchFamily="18" charset="0"/>
                <a:ea typeface="宋体" panose="02010600030101010101" pitchFamily="2" charset="-122"/>
              </a:rPr>
              <a:t>Phi-1.5-1.3B </a:t>
            </a:r>
            <a:r>
              <a:rPr lang="zh-CN" altLang="en-US" dirty="0">
                <a:latin typeface="Times New Roman" panose="02020603050405020304" pitchFamily="18" charset="0"/>
                <a:ea typeface="宋体" panose="02010600030101010101" pitchFamily="2" charset="-122"/>
              </a:rPr>
              <a:t>模型的结果完全用不了，有很多为空的结果，只有 </a:t>
            </a:r>
            <a:r>
              <a:rPr lang="en-US" altLang="zh-CN" dirty="0">
                <a:latin typeface="Times New Roman" panose="02020603050405020304" pitchFamily="18" charset="0"/>
                <a:ea typeface="宋体" panose="02010600030101010101" pitchFamily="2" charset="-122"/>
              </a:rPr>
              <a:t>12 (1.2%) </a:t>
            </a:r>
            <a:r>
              <a:rPr lang="zh-CN" altLang="en-US" dirty="0">
                <a:latin typeface="Times New Roman" panose="02020603050405020304" pitchFamily="18" charset="0"/>
                <a:ea typeface="宋体" panose="02010600030101010101" pitchFamily="2" charset="-122"/>
              </a:rPr>
              <a:t>的测试样本能够筛选出答案。能输出的结果也是代码、故事之类的，与 </a:t>
            </a:r>
            <a:r>
              <a:rPr lang="en-US" altLang="zh-CN" dirty="0">
                <a:latin typeface="Times New Roman" panose="02020603050405020304" pitchFamily="18" charset="0"/>
                <a:ea typeface="宋体" panose="02010600030101010101" pitchFamily="2" charset="-122"/>
              </a:rPr>
              <a:t>prompt </a:t>
            </a:r>
            <a:r>
              <a:rPr lang="zh-CN" altLang="en-US" dirty="0">
                <a:latin typeface="Times New Roman" panose="02020603050405020304" pitchFamily="18" charset="0"/>
                <a:ea typeface="宋体" panose="02010600030101010101" pitchFamily="2" charset="-122"/>
              </a:rPr>
              <a:t>基本上没什么关系。具体</a:t>
            </a:r>
            <a:r>
              <a:rPr lang="en-US" altLang="zh-CN" dirty="0">
                <a:latin typeface="Times New Roman" panose="02020603050405020304" pitchFamily="18" charset="0"/>
                <a:ea typeface="宋体" panose="02010600030101010101" pitchFamily="2" charset="-122"/>
              </a:rPr>
              <a:t>case</a:t>
            </a:r>
            <a:r>
              <a:rPr lang="zh-CN" altLang="en-US" dirty="0">
                <a:latin typeface="Times New Roman" panose="02020603050405020304" pitchFamily="18" charset="0"/>
                <a:ea typeface="宋体" panose="02010600030101010101" pitchFamily="2" charset="-122"/>
              </a:rPr>
              <a:t>在附录中。</a:t>
            </a:r>
            <a:endParaRPr lang="en-US" altLang="zh-CN" sz="1600" b="1" dirty="0">
              <a:latin typeface="Times New Roman" panose="02020603050405020304" pitchFamily="18" charset="0"/>
              <a:ea typeface="宋体" panose="02010600030101010101" pitchFamily="2" charset="-122"/>
            </a:endParaRPr>
          </a:p>
          <a:p>
            <a:pPr marL="742950" lvl="1" indent="-285750" algn="just">
              <a:lnSpc>
                <a:spcPct val="125000"/>
              </a:lnSpc>
              <a:buFont typeface="Wingdings" panose="05000000000000000000" pitchFamily="2" charset="2"/>
              <a:buChar char="n"/>
            </a:pPr>
            <a:endParaRPr lang="en-US" altLang="zh-CN" sz="1400" dirty="0">
              <a:latin typeface="Times New Roman" panose="02020603050405020304" pitchFamily="18" charset="0"/>
              <a:ea typeface="宋体" panose="02010600030101010101" pitchFamily="2" charset="-122"/>
              <a:sym typeface="Arial" panose="020B0604020202020204" pitchFamily="34" charset="0"/>
            </a:endParaRPr>
          </a:p>
          <a:p>
            <a:pPr marL="285750" indent="-285750" algn="just">
              <a:lnSpc>
                <a:spcPct val="125000"/>
              </a:lnSpc>
              <a:buFont typeface="Wingdings" panose="05000000000000000000" pitchFamily="2" charset="2"/>
              <a:buChar char="n"/>
            </a:pPr>
            <a:r>
              <a:rPr lang="en-US" altLang="zh-CN" b="1" dirty="0">
                <a:latin typeface="Times New Roman" panose="02020603050405020304" pitchFamily="18" charset="0"/>
                <a:ea typeface="宋体" panose="02010600030101010101" pitchFamily="2" charset="-122"/>
                <a:sym typeface="Arial" panose="020B0604020202020204" pitchFamily="34" charset="0"/>
              </a:rPr>
              <a:t>Phi-2-2.7B</a:t>
            </a:r>
            <a:r>
              <a:rPr lang="zh-CN" altLang="en-US" b="1" dirty="0">
                <a:latin typeface="Times New Roman" panose="02020603050405020304" pitchFamily="18" charset="0"/>
                <a:ea typeface="宋体" panose="02010600030101010101" pitchFamily="2" charset="-122"/>
                <a:sym typeface="Arial" panose="020B0604020202020204" pitchFamily="34" charset="0"/>
              </a:rPr>
              <a:t>：</a:t>
            </a:r>
            <a:endParaRPr lang="en-US" altLang="zh-CN" b="1" dirty="0">
              <a:latin typeface="Times New Roman" panose="02020603050405020304" pitchFamily="18" charset="0"/>
              <a:ea typeface="宋体" panose="02010600030101010101" pitchFamily="2" charset="-122"/>
              <a:sym typeface="Arial" panose="020B0604020202020204" pitchFamily="34" charset="0"/>
            </a:endParaRPr>
          </a:p>
          <a:p>
            <a:pPr marL="742950" lvl="1" indent="-285750" algn="just">
              <a:lnSpc>
                <a:spcPct val="125000"/>
              </a:lnSpc>
              <a:buFont typeface="Wingdings" panose="05000000000000000000" pitchFamily="2" charset="2"/>
              <a:buChar char="n"/>
            </a:pPr>
            <a:r>
              <a:rPr lang="en-US" altLang="zh-CN" dirty="0">
                <a:latin typeface="Times New Roman" panose="02020603050405020304" pitchFamily="18" charset="0"/>
                <a:ea typeface="宋体" panose="02010600030101010101" pitchFamily="2" charset="-122"/>
                <a:sym typeface="Arial" panose="020B0604020202020204" pitchFamily="34" charset="0"/>
              </a:rPr>
              <a:t>Phi-2-2.7B </a:t>
            </a:r>
            <a:r>
              <a:rPr lang="zh-CN" altLang="en-US" dirty="0">
                <a:latin typeface="Times New Roman" panose="02020603050405020304" pitchFamily="18" charset="0"/>
                <a:ea typeface="宋体" panose="02010600030101010101" pitchFamily="2" charset="-122"/>
                <a:sym typeface="Arial" panose="020B0604020202020204" pitchFamily="34" charset="0"/>
              </a:rPr>
              <a:t>模型效果要好一些，基本上没有为空的输出，有 </a:t>
            </a:r>
            <a:r>
              <a:rPr lang="en-US" altLang="zh-CN" dirty="0">
                <a:latin typeface="Times New Roman" panose="02020603050405020304" pitchFamily="18" charset="0"/>
                <a:ea typeface="宋体" panose="02010600030101010101" pitchFamily="2" charset="-122"/>
                <a:sym typeface="Arial" panose="020B0604020202020204" pitchFamily="34" charset="0"/>
              </a:rPr>
              <a:t>710 (71.07%) </a:t>
            </a:r>
            <a:r>
              <a:rPr lang="zh-CN" altLang="en-US" dirty="0">
                <a:latin typeface="Times New Roman" panose="02020603050405020304" pitchFamily="18" charset="0"/>
                <a:ea typeface="宋体" panose="02010600030101010101" pitchFamily="2" charset="-122"/>
                <a:sym typeface="Arial" panose="020B0604020202020204" pitchFamily="34" charset="0"/>
              </a:rPr>
              <a:t>的测试样本能够筛选出答案，输出的结果也看似都稍微正常，但基本上也没有完全遵循我们想要的格式输出。在 </a:t>
            </a:r>
            <a:r>
              <a:rPr lang="en-US" altLang="zh-CN" dirty="0" err="1">
                <a:latin typeface="Times New Roman" panose="02020603050405020304" pitchFamily="18" charset="0"/>
                <a:ea typeface="宋体" panose="02010600030101010101" pitchFamily="2" charset="-122"/>
                <a:sym typeface="Arial" panose="020B0604020202020204" pitchFamily="34" charset="0"/>
              </a:rPr>
              <a:t>PandaLM</a:t>
            </a:r>
            <a:r>
              <a:rPr lang="en-US" altLang="zh-CN" dirty="0">
                <a:latin typeface="Times New Roman" panose="02020603050405020304" pitchFamily="18" charset="0"/>
                <a:ea typeface="宋体" panose="02010600030101010101" pitchFamily="2" charset="-122"/>
                <a:sym typeface="Arial" panose="020B0604020202020204" pitchFamily="34" charset="0"/>
              </a:rPr>
              <a:t> </a:t>
            </a:r>
            <a:r>
              <a:rPr lang="zh-CN" altLang="en-US" dirty="0">
                <a:latin typeface="Times New Roman" panose="02020603050405020304" pitchFamily="18" charset="0"/>
                <a:ea typeface="宋体" panose="02010600030101010101" pitchFamily="2" charset="-122"/>
                <a:sym typeface="Arial" panose="020B0604020202020204" pitchFamily="34" charset="0"/>
              </a:rPr>
              <a:t>测试集上的 </a:t>
            </a:r>
            <a:r>
              <a:rPr lang="en-US" altLang="zh-CN" dirty="0">
                <a:latin typeface="Times New Roman" panose="02020603050405020304" pitchFamily="18" charset="0"/>
                <a:ea typeface="宋体" panose="02010600030101010101" pitchFamily="2" charset="-122"/>
                <a:sym typeface="Arial" panose="020B0604020202020204" pitchFamily="34" charset="0"/>
              </a:rPr>
              <a:t>accuracy </a:t>
            </a:r>
            <a:r>
              <a:rPr lang="zh-CN" altLang="en-US" dirty="0">
                <a:latin typeface="Times New Roman" panose="02020603050405020304" pitchFamily="18" charset="0"/>
                <a:ea typeface="宋体" panose="02010600030101010101" pitchFamily="2" charset="-122"/>
                <a:sym typeface="Arial" panose="020B0604020202020204" pitchFamily="34" charset="0"/>
              </a:rPr>
              <a:t>和 </a:t>
            </a:r>
            <a:r>
              <a:rPr lang="en-US" altLang="zh-CN" dirty="0">
                <a:latin typeface="Times New Roman" panose="02020603050405020304" pitchFamily="18" charset="0"/>
                <a:ea typeface="宋体" panose="02010600030101010101" pitchFamily="2" charset="-122"/>
                <a:sym typeface="Arial" panose="020B0604020202020204" pitchFamily="34" charset="0"/>
              </a:rPr>
              <a:t>F1 </a:t>
            </a:r>
            <a:r>
              <a:rPr lang="zh-CN" altLang="en-US" dirty="0">
                <a:latin typeface="Times New Roman" panose="02020603050405020304" pitchFamily="18" charset="0"/>
                <a:ea typeface="宋体" panose="02010600030101010101" pitchFamily="2" charset="-122"/>
                <a:sym typeface="Arial" panose="020B0604020202020204" pitchFamily="34" charset="0"/>
              </a:rPr>
              <a:t>分别为 </a:t>
            </a:r>
            <a:r>
              <a:rPr lang="en-US" altLang="zh-CN" b="1" dirty="0">
                <a:latin typeface="Times New Roman" panose="02020603050405020304" pitchFamily="18" charset="0"/>
                <a:ea typeface="宋体" panose="02010600030101010101" pitchFamily="2" charset="-122"/>
                <a:sym typeface="Arial" panose="020B0604020202020204" pitchFamily="34" charset="0"/>
              </a:rPr>
              <a:t>27.46% </a:t>
            </a:r>
            <a:r>
              <a:rPr lang="zh-CN" altLang="en-US" b="1" dirty="0">
                <a:latin typeface="Times New Roman" panose="02020603050405020304" pitchFamily="18" charset="0"/>
                <a:ea typeface="宋体" panose="02010600030101010101" pitchFamily="2" charset="-122"/>
                <a:sym typeface="Arial" panose="020B0604020202020204" pitchFamily="34" charset="0"/>
              </a:rPr>
              <a:t>和 </a:t>
            </a:r>
            <a:r>
              <a:rPr lang="en-US" altLang="zh-CN" b="1" dirty="0">
                <a:latin typeface="Times New Roman" panose="02020603050405020304" pitchFamily="18" charset="0"/>
                <a:ea typeface="宋体" panose="02010600030101010101" pitchFamily="2" charset="-122"/>
                <a:sym typeface="Arial" panose="020B0604020202020204" pitchFamily="34" charset="0"/>
              </a:rPr>
              <a:t>33.71%</a:t>
            </a:r>
            <a:endParaRPr lang="en-US" altLang="zh-CN" sz="1600" b="1" dirty="0">
              <a:latin typeface="Times New Roman" panose="02020603050405020304" pitchFamily="18" charset="0"/>
              <a:ea typeface="宋体" panose="02010600030101010101" pitchFamily="2" charset="-122"/>
              <a:sym typeface="Arial" panose="020B0604020202020204" pitchFamily="34" charset="0"/>
            </a:endParaRPr>
          </a:p>
          <a:p>
            <a:pPr marL="742950" lvl="1" indent="-285750" algn="just">
              <a:lnSpc>
                <a:spcPct val="125000"/>
              </a:lnSpc>
              <a:buFont typeface="Wingdings" panose="05000000000000000000" pitchFamily="2" charset="2"/>
              <a:buChar char="n"/>
            </a:pPr>
            <a:endParaRPr lang="zh-CN" altLang="en-US" sz="1400" dirty="0">
              <a:latin typeface="Times New Roman" panose="02020603050405020304" pitchFamily="18" charset="0"/>
              <a:ea typeface="宋体" panose="02010600030101010101" pitchFamily="2" charset="-122"/>
              <a:sym typeface="Arial" panose="020B0604020202020204" pitchFamily="34" charset="0"/>
            </a:endParaRPr>
          </a:p>
          <a:p>
            <a:pPr marL="285750" indent="-285750" algn="just">
              <a:lnSpc>
                <a:spcPct val="125000"/>
              </a:lnSpc>
              <a:buFont typeface="Wingdings" panose="05000000000000000000" pitchFamily="2" charset="2"/>
              <a:buChar char="n"/>
            </a:pPr>
            <a:r>
              <a:rPr lang="en-US" altLang="zh-CN" sz="2000" b="1" dirty="0">
                <a:latin typeface="Times New Roman" panose="02020603050405020304" pitchFamily="18" charset="0"/>
                <a:ea typeface="宋体" panose="02010600030101010101" pitchFamily="2" charset="-122"/>
                <a:sym typeface="Arial" panose="020B0604020202020204" pitchFamily="34" charset="0"/>
              </a:rPr>
              <a:t>Phi-3-4B-Chat</a:t>
            </a:r>
            <a:r>
              <a:rPr lang="zh-CN" altLang="en-US" dirty="0">
                <a:latin typeface="Times New Roman" panose="02020603050405020304" pitchFamily="18" charset="0"/>
                <a:ea typeface="宋体" panose="02010600030101010101" pitchFamily="2" charset="-122"/>
                <a:sym typeface="Arial" panose="020B0604020202020204" pitchFamily="34" charset="0"/>
              </a:rPr>
              <a:t>：</a:t>
            </a:r>
            <a:endParaRPr lang="en-US" altLang="zh-CN" dirty="0">
              <a:latin typeface="Times New Roman" panose="02020603050405020304" pitchFamily="18" charset="0"/>
              <a:ea typeface="宋体" panose="02010600030101010101" pitchFamily="2" charset="-122"/>
              <a:sym typeface="Arial" panose="020B0604020202020204" pitchFamily="34" charset="0"/>
            </a:endParaRPr>
          </a:p>
          <a:p>
            <a:pPr marL="742950" lvl="1" indent="-285750" algn="just">
              <a:lnSpc>
                <a:spcPct val="125000"/>
              </a:lnSpc>
              <a:buFont typeface="Wingdings" panose="05000000000000000000" pitchFamily="2" charset="2"/>
              <a:buChar char="n"/>
            </a:pPr>
            <a:r>
              <a:rPr lang="zh-CN" altLang="en-US" dirty="0">
                <a:latin typeface="Times New Roman" panose="02020603050405020304" pitchFamily="18" charset="0"/>
                <a:ea typeface="宋体" panose="02010600030101010101" pitchFamily="2" charset="-122"/>
                <a:sym typeface="Arial" panose="020B0604020202020204" pitchFamily="34" charset="0"/>
              </a:rPr>
              <a:t>有 </a:t>
            </a:r>
            <a:r>
              <a:rPr lang="en-US" altLang="zh-CN" dirty="0">
                <a:latin typeface="Times New Roman" panose="02020603050405020304" pitchFamily="18" charset="0"/>
                <a:ea typeface="宋体" panose="02010600030101010101" pitchFamily="2" charset="-122"/>
                <a:sym typeface="Arial" panose="020B0604020202020204" pitchFamily="34" charset="0"/>
              </a:rPr>
              <a:t>983 (98.40%) </a:t>
            </a:r>
            <a:r>
              <a:rPr lang="zh-CN" altLang="en-US" dirty="0">
                <a:latin typeface="Times New Roman" panose="02020603050405020304" pitchFamily="18" charset="0"/>
                <a:ea typeface="宋体" panose="02010600030101010101" pitchFamily="2" charset="-122"/>
                <a:sym typeface="Arial" panose="020B0604020202020204" pitchFamily="34" charset="0"/>
              </a:rPr>
              <a:t>的测试样本能够筛选出答案。在 </a:t>
            </a:r>
            <a:r>
              <a:rPr lang="en-US" altLang="zh-CN" dirty="0" err="1">
                <a:latin typeface="Times New Roman" panose="02020603050405020304" pitchFamily="18" charset="0"/>
                <a:ea typeface="宋体" panose="02010600030101010101" pitchFamily="2" charset="-122"/>
                <a:sym typeface="Arial" panose="020B0604020202020204" pitchFamily="34" charset="0"/>
              </a:rPr>
              <a:t>PandaLM</a:t>
            </a:r>
            <a:r>
              <a:rPr lang="en-US" altLang="zh-CN" dirty="0">
                <a:latin typeface="Times New Roman" panose="02020603050405020304" pitchFamily="18" charset="0"/>
                <a:ea typeface="宋体" panose="02010600030101010101" pitchFamily="2" charset="-122"/>
                <a:sym typeface="Arial" panose="020B0604020202020204" pitchFamily="34" charset="0"/>
              </a:rPr>
              <a:t> </a:t>
            </a:r>
            <a:r>
              <a:rPr lang="zh-CN" altLang="en-US" dirty="0">
                <a:latin typeface="Times New Roman" panose="02020603050405020304" pitchFamily="18" charset="0"/>
                <a:ea typeface="宋体" panose="02010600030101010101" pitchFamily="2" charset="-122"/>
                <a:sym typeface="Arial" panose="020B0604020202020204" pitchFamily="34" charset="0"/>
              </a:rPr>
              <a:t>测试集上的 </a:t>
            </a:r>
            <a:r>
              <a:rPr lang="en-US" altLang="zh-CN" dirty="0">
                <a:latin typeface="Times New Roman" panose="02020603050405020304" pitchFamily="18" charset="0"/>
                <a:ea typeface="宋体" panose="02010600030101010101" pitchFamily="2" charset="-122"/>
                <a:sym typeface="Arial" panose="020B0604020202020204" pitchFamily="34" charset="0"/>
              </a:rPr>
              <a:t>accuracy </a:t>
            </a:r>
            <a:r>
              <a:rPr lang="zh-CN" altLang="en-US" dirty="0">
                <a:latin typeface="Times New Roman" panose="02020603050405020304" pitchFamily="18" charset="0"/>
                <a:ea typeface="宋体" panose="02010600030101010101" pitchFamily="2" charset="-122"/>
                <a:sym typeface="Arial" panose="020B0604020202020204" pitchFamily="34" charset="0"/>
              </a:rPr>
              <a:t>和 </a:t>
            </a:r>
            <a:r>
              <a:rPr lang="en-US" altLang="zh-CN" dirty="0">
                <a:latin typeface="Times New Roman" panose="02020603050405020304" pitchFamily="18" charset="0"/>
                <a:ea typeface="宋体" panose="02010600030101010101" pitchFamily="2" charset="-122"/>
                <a:sym typeface="Arial" panose="020B0604020202020204" pitchFamily="34" charset="0"/>
              </a:rPr>
              <a:t>F1 </a:t>
            </a:r>
            <a:r>
              <a:rPr lang="zh-CN" altLang="en-US" dirty="0">
                <a:latin typeface="Times New Roman" panose="02020603050405020304" pitchFamily="18" charset="0"/>
                <a:ea typeface="宋体" panose="02010600030101010101" pitchFamily="2" charset="-122"/>
                <a:sym typeface="Arial" panose="020B0604020202020204" pitchFamily="34" charset="0"/>
              </a:rPr>
              <a:t>分别为 </a:t>
            </a:r>
            <a:r>
              <a:rPr lang="en-US" altLang="zh-CN" b="1" dirty="0">
                <a:latin typeface="Times New Roman" panose="02020603050405020304" pitchFamily="18" charset="0"/>
                <a:ea typeface="宋体" panose="02010600030101010101" pitchFamily="2" charset="-122"/>
                <a:sym typeface="Arial" panose="020B0604020202020204" pitchFamily="34" charset="0"/>
              </a:rPr>
              <a:t>49.82% </a:t>
            </a:r>
            <a:r>
              <a:rPr lang="zh-CN" altLang="en-US" b="1" dirty="0">
                <a:latin typeface="Times New Roman" panose="02020603050405020304" pitchFamily="18" charset="0"/>
                <a:ea typeface="宋体" panose="02010600030101010101" pitchFamily="2" charset="-122"/>
                <a:sym typeface="Arial" panose="020B0604020202020204" pitchFamily="34" charset="0"/>
              </a:rPr>
              <a:t>和 </a:t>
            </a:r>
            <a:r>
              <a:rPr lang="en-US" altLang="zh-CN" b="1" dirty="0">
                <a:latin typeface="Times New Roman" panose="02020603050405020304" pitchFamily="18" charset="0"/>
                <a:ea typeface="宋体" panose="02010600030101010101" pitchFamily="2" charset="-122"/>
                <a:sym typeface="Arial" panose="020B0604020202020204" pitchFamily="34" charset="0"/>
              </a:rPr>
              <a:t>38.04%</a:t>
            </a:r>
            <a:endParaRPr lang="en-US" altLang="zh-CN" sz="1600" b="1" dirty="0">
              <a:latin typeface="Times New Roman" panose="02020603050405020304" pitchFamily="18" charset="0"/>
              <a:ea typeface="宋体" panose="02010600030101010101" pitchFamily="2"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dirty="0">
              <a:latin typeface="Times New Roman" panose="02020603050405020304" pitchFamily="18" charset="0"/>
              <a:ea typeface="宋体" panose="02010600030101010101" pitchFamily="2" charset="-122"/>
              <a:sym typeface="Arial" panose="020B0604020202020204" pitchFamily="34" charset="0"/>
            </a:endParaRPr>
          </a:p>
        </p:txBody>
      </p:sp>
      <p:sp>
        <p:nvSpPr>
          <p:cNvPr id="16" name="文本框 1"/>
          <p:cNvSpPr txBox="1"/>
          <p:nvPr/>
        </p:nvSpPr>
        <p:spPr>
          <a:xfrm>
            <a:off x="721552" y="1104654"/>
            <a:ext cx="10748896" cy="8256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5000"/>
              </a:lnSpc>
            </a:pPr>
            <a:r>
              <a:rPr lang="zh-CN" altLang="en-US" sz="2000" dirty="0">
                <a:latin typeface="Times New Roman" panose="02020603050405020304" pitchFamily="18" charset="0"/>
                <a:ea typeface="微软雅黑" panose="020B0503020204020204" pitchFamily="34" charset="-122"/>
                <a:sym typeface="Arial" panose="020B0604020202020204" pitchFamily="34" charset="0"/>
              </a:rPr>
              <a:t>测试结果：</a:t>
            </a:r>
            <a:r>
              <a:rPr lang="zh-CN" altLang="en-US" sz="2000" dirty="0"/>
              <a:t>在 </a:t>
            </a:r>
            <a:r>
              <a:rPr lang="en-US" altLang="zh-CN" sz="2000" dirty="0" err="1"/>
              <a:t>PandaLM</a:t>
            </a:r>
            <a:r>
              <a:rPr lang="en-US" altLang="zh-CN" sz="2000" dirty="0"/>
              <a:t> </a:t>
            </a:r>
            <a:r>
              <a:rPr lang="zh-CN" altLang="en-US" sz="2000" dirty="0"/>
              <a:t>测试集上进行了测试</a:t>
            </a:r>
            <a:endParaRPr lang="zh-CN" altLang="en-US" sz="2000" dirty="0"/>
          </a:p>
          <a:p>
            <a:pPr algn="just">
              <a:lnSpc>
                <a:spcPct val="125000"/>
              </a:lnSpc>
            </a:pPr>
            <a:endParaRPr lang="zh-CN" altLang="en-US" sz="2000" dirty="0">
              <a:latin typeface="Times New Roman" panose="02020603050405020304" pitchFamily="18" charset="0"/>
              <a:ea typeface="微软雅黑" panose="020B0503020204020204" pitchFamily="34" charset="-122"/>
              <a:sym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1</a:t>
            </a:r>
            <a:endParaRPr lang="zh-CN" altLang="en-US" dirty="0"/>
          </a:p>
        </p:txBody>
      </p:sp>
      <p:sp>
        <p:nvSpPr>
          <p:cNvPr id="3" name="文本占位符 2"/>
          <p:cNvSpPr>
            <a:spLocks noGrp="1"/>
          </p:cNvSpPr>
          <p:nvPr>
            <p:ph type="body" sz="quarter" idx="11"/>
          </p:nvPr>
        </p:nvSpPr>
        <p:spPr>
          <a:xfrm>
            <a:off x="882188" y="3684327"/>
            <a:ext cx="10985557" cy="887667"/>
          </a:xfrm>
        </p:spPr>
        <p:txBody>
          <a:bodyPr/>
          <a:lstStyle/>
          <a:p>
            <a:r>
              <a:rPr lang="en-US" altLang="zh-CN" sz="4400" dirty="0"/>
              <a:t>LIama3-8B-Instruct SFT </a:t>
            </a:r>
            <a:r>
              <a:rPr sz="4400" dirty="0"/>
              <a:t>基础实验</a:t>
            </a:r>
            <a:endParaRPr sz="4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442913" y="243569"/>
            <a:ext cx="9743306" cy="617518"/>
          </a:xfrm>
        </p:spPr>
        <p:txBody>
          <a:bodyPr>
            <a:normAutofit fontScale="90000"/>
          </a:bodyPr>
          <a:lstStyle/>
          <a:p>
            <a:r>
              <a:rPr lang="en-US" altLang="zh-CN" sz="2700" dirty="0">
                <a:sym typeface="Arial" panose="020B0604020202020204" pitchFamily="34" charset="0"/>
              </a:rPr>
              <a:t>03. </a:t>
            </a:r>
            <a:r>
              <a:rPr lang="en-US" altLang="zh-CN" sz="2700" dirty="0" err="1">
                <a:sym typeface="Arial" panose="020B0604020202020204" pitchFamily="34" charset="0"/>
              </a:rPr>
              <a:t>Qwen</a:t>
            </a:r>
            <a:r>
              <a:rPr lang="zh-CN" altLang="en-US" sz="2700" dirty="0">
                <a:sym typeface="Arial" panose="020B0604020202020204" pitchFamily="34" charset="0"/>
              </a:rPr>
              <a:t>模型探索</a:t>
            </a:r>
            <a:r>
              <a:rPr lang="en-US" altLang="zh-CN" sz="2200" dirty="0">
                <a:sym typeface="Arial" panose="020B0604020202020204" pitchFamily="34" charset="0"/>
              </a:rPr>
              <a:t>(</a:t>
            </a:r>
            <a:r>
              <a:rPr lang="en-US" altLang="zh-CN" sz="2200" b="1" dirty="0" err="1"/>
              <a:t>Qwen</a:t>
            </a:r>
            <a:r>
              <a:rPr lang="en-US" altLang="zh-CN" sz="2200" b="1" dirty="0"/>
              <a:t> 1.5-1.8B</a:t>
            </a:r>
            <a:r>
              <a:rPr lang="zh-CN" altLang="en-US" sz="2200" b="1" dirty="0"/>
              <a:t>，</a:t>
            </a:r>
            <a:r>
              <a:rPr lang="en-US" altLang="zh-CN" sz="2200" b="1" dirty="0" err="1"/>
              <a:t>Qwen</a:t>
            </a:r>
            <a:r>
              <a:rPr lang="en-US" altLang="zh-CN" sz="2200" b="1" dirty="0"/>
              <a:t> 1.5-1.8B</a:t>
            </a:r>
            <a:r>
              <a:rPr lang="zh-CN" altLang="en-US" sz="2200" b="1" dirty="0"/>
              <a:t>，</a:t>
            </a:r>
            <a:r>
              <a:rPr lang="en-US" altLang="zh-CN" sz="2200" b="1" dirty="0"/>
              <a:t>Qwen1.5-1.8B-Chat </a:t>
            </a:r>
            <a:r>
              <a:rPr lang="en-US" altLang="zh-CN" sz="2200" dirty="0">
                <a:sym typeface="Arial" panose="020B0604020202020204" pitchFamily="34" charset="0"/>
              </a:rPr>
              <a:t>)</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1" name="Rectangle 10"/>
          <p:cNvSpPr>
            <a:spLocks noChangeArrowheads="1"/>
          </p:cNvSpPr>
          <p:nvPr/>
        </p:nvSpPr>
        <p:spPr bwMode="auto">
          <a:xfrm>
            <a:off x="800100" y="1104655"/>
            <a:ext cx="952567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Rectangle 14"/>
          <p:cNvSpPr>
            <a:spLocks noChangeArrowheads="1"/>
          </p:cNvSpPr>
          <p:nvPr/>
        </p:nvSpPr>
        <p:spPr bwMode="auto">
          <a:xfrm>
            <a:off x="5259806" y="1150373"/>
            <a:ext cx="3454076" cy="468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20" name="文本框 1"/>
          <p:cNvSpPr txBox="1"/>
          <p:nvPr/>
        </p:nvSpPr>
        <p:spPr>
          <a:xfrm>
            <a:off x="721552" y="1104654"/>
            <a:ext cx="10748896" cy="40677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lang="zh-CN" altLang="en-US" dirty="0">
                <a:latin typeface="Times New Roman" panose="02020603050405020304" pitchFamily="18" charset="0"/>
                <a:ea typeface="微软雅黑" panose="020B0503020204020204" pitchFamily="34" charset="-122"/>
                <a:sym typeface="Arial" panose="020B0604020202020204" pitchFamily="34" charset="0"/>
              </a:rPr>
              <a:t>训练曲线：训练了一个</a:t>
            </a:r>
            <a:r>
              <a:rPr lang="en-US" altLang="zh-CN" dirty="0">
                <a:latin typeface="Times New Roman" panose="02020603050405020304" pitchFamily="18" charset="0"/>
                <a:ea typeface="微软雅黑" panose="020B0503020204020204" pitchFamily="34" charset="-122"/>
                <a:sym typeface="Arial" panose="020B0604020202020204" pitchFamily="34" charset="0"/>
              </a:rPr>
              <a:t>epoch</a:t>
            </a:r>
            <a:endParaRPr lang="zh-CN" altLang="en-US" dirty="0">
              <a:latin typeface="Times New Roman" panose="02020603050405020304" pitchFamily="18" charset="0"/>
              <a:ea typeface="微软雅黑" panose="020B0503020204020204" pitchFamily="34" charset="-122"/>
              <a:sym typeface="Arial" panose="020B0604020202020204" pitchFamily="34" charset="0"/>
            </a:endParaRPr>
          </a:p>
        </p:txBody>
      </p:sp>
      <p:sp>
        <p:nvSpPr>
          <p:cNvPr id="24" name="文本框 23"/>
          <p:cNvSpPr txBox="1"/>
          <p:nvPr/>
        </p:nvSpPr>
        <p:spPr>
          <a:xfrm>
            <a:off x="1962150" y="5132897"/>
            <a:ext cx="3800475" cy="369332"/>
          </a:xfrm>
          <a:prstGeom prst="rect">
            <a:avLst/>
          </a:prstGeom>
          <a:noFill/>
        </p:spPr>
        <p:txBody>
          <a:bodyPr wrap="square">
            <a:spAutoFit/>
          </a:bodyPr>
          <a:lstStyle/>
          <a:p>
            <a:r>
              <a:rPr lang="en-US" altLang="zh-CN" b="1" dirty="0"/>
              <a:t>Qwen1.5-0.5B</a:t>
            </a:r>
            <a:r>
              <a:rPr lang="zh-CN" altLang="en-US" b="1" dirty="0"/>
              <a:t>：</a:t>
            </a:r>
            <a:r>
              <a:rPr lang="en-US" altLang="zh-CN" b="1" dirty="0"/>
              <a:t>1:57:41/epoch</a:t>
            </a:r>
            <a:endParaRPr lang="en-US" altLang="zh-CN" dirty="0"/>
          </a:p>
        </p:txBody>
      </p:sp>
      <p:sp>
        <p:nvSpPr>
          <p:cNvPr id="26" name="文本框 25"/>
          <p:cNvSpPr txBox="1"/>
          <p:nvPr/>
        </p:nvSpPr>
        <p:spPr>
          <a:xfrm>
            <a:off x="7134127" y="5184816"/>
            <a:ext cx="3743327" cy="369332"/>
          </a:xfrm>
          <a:prstGeom prst="rect">
            <a:avLst/>
          </a:prstGeom>
          <a:noFill/>
        </p:spPr>
        <p:txBody>
          <a:bodyPr wrap="square">
            <a:spAutoFit/>
          </a:bodyPr>
          <a:lstStyle/>
          <a:p>
            <a:r>
              <a:rPr lang="en-US" altLang="zh-CN" b="1" dirty="0"/>
              <a:t>Qwen1.5-1.8B</a:t>
            </a:r>
            <a:r>
              <a:rPr lang="zh-CN" altLang="en-US" b="1" dirty="0"/>
              <a:t>：</a:t>
            </a:r>
            <a:r>
              <a:rPr lang="en-US" altLang="zh-CN" b="1" dirty="0"/>
              <a:t>3:51:12/epoch</a:t>
            </a:r>
            <a:endParaRPr lang="en-US" altLang="zh-CN" dirty="0"/>
          </a:p>
        </p:txBody>
      </p:sp>
      <p:pic>
        <p:nvPicPr>
          <p:cNvPr id="4097"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10562" y="1584255"/>
            <a:ext cx="4703650" cy="352773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a:spLocks noChangeArrowheads="1"/>
          </p:cNvSpPr>
          <p:nvPr/>
        </p:nvSpPr>
        <p:spPr bwMode="auto">
          <a:xfrm>
            <a:off x="1257300" y="1605159"/>
            <a:ext cx="91728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5584" y="1605159"/>
            <a:ext cx="4703649" cy="352773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4"/>
          <p:cNvSpPr>
            <a:spLocks noChangeArrowheads="1"/>
          </p:cNvSpPr>
          <p:nvPr/>
        </p:nvSpPr>
        <p:spPr bwMode="auto">
          <a:xfrm>
            <a:off x="6279119" y="1650877"/>
            <a:ext cx="293278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03. </a:t>
            </a:r>
            <a:r>
              <a:rPr lang="en-US" altLang="zh-CN" dirty="0" err="1">
                <a:sym typeface="Arial" panose="020B0604020202020204" pitchFamily="34" charset="0"/>
              </a:rPr>
              <a:t>Qwen</a:t>
            </a:r>
            <a:r>
              <a:rPr lang="zh-CN" altLang="en-US" dirty="0">
                <a:sym typeface="Arial" panose="020B0604020202020204" pitchFamily="34" charset="0"/>
              </a:rPr>
              <a:t>系列模型探索</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1" name="Rectangle 10"/>
          <p:cNvSpPr>
            <a:spLocks noChangeArrowheads="1"/>
          </p:cNvSpPr>
          <p:nvPr/>
        </p:nvSpPr>
        <p:spPr bwMode="auto">
          <a:xfrm>
            <a:off x="800100" y="1104655"/>
            <a:ext cx="952567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Rectangle 14"/>
          <p:cNvSpPr>
            <a:spLocks noChangeArrowheads="1"/>
          </p:cNvSpPr>
          <p:nvPr/>
        </p:nvSpPr>
        <p:spPr bwMode="auto">
          <a:xfrm>
            <a:off x="5259806" y="1150373"/>
            <a:ext cx="3454076" cy="468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20" name="文本框 1"/>
          <p:cNvSpPr txBox="1"/>
          <p:nvPr/>
        </p:nvSpPr>
        <p:spPr>
          <a:xfrm>
            <a:off x="721552" y="1104654"/>
            <a:ext cx="10748896" cy="40677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lang="zh-CN" altLang="en-US" dirty="0">
                <a:latin typeface="Times New Roman" panose="02020603050405020304" pitchFamily="18" charset="0"/>
                <a:ea typeface="微软雅黑" panose="020B0503020204020204" pitchFamily="34" charset="-122"/>
                <a:sym typeface="Arial" panose="020B0604020202020204" pitchFamily="34" charset="0"/>
              </a:rPr>
              <a:t>训练曲线</a:t>
            </a:r>
            <a:endParaRPr lang="zh-CN" altLang="en-US" dirty="0">
              <a:latin typeface="Times New Roman" panose="02020603050405020304" pitchFamily="18" charset="0"/>
              <a:ea typeface="微软雅黑" panose="020B0503020204020204" pitchFamily="34" charset="-122"/>
              <a:sym typeface="Arial" panose="020B0604020202020204" pitchFamily="34" charset="0"/>
            </a:endParaRPr>
          </a:p>
        </p:txBody>
      </p:sp>
      <p:sp>
        <p:nvSpPr>
          <p:cNvPr id="3" name="Rectangle 2"/>
          <p:cNvSpPr>
            <a:spLocks noChangeArrowheads="1"/>
          </p:cNvSpPr>
          <p:nvPr/>
        </p:nvSpPr>
        <p:spPr bwMode="auto">
          <a:xfrm>
            <a:off x="1565830" y="1409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 name="文本框 11"/>
          <p:cNvSpPr txBox="1"/>
          <p:nvPr/>
        </p:nvSpPr>
        <p:spPr>
          <a:xfrm>
            <a:off x="3794219" y="5859420"/>
            <a:ext cx="4710684" cy="369332"/>
          </a:xfrm>
          <a:prstGeom prst="rect">
            <a:avLst/>
          </a:prstGeom>
          <a:noFill/>
        </p:spPr>
        <p:txBody>
          <a:bodyPr wrap="square">
            <a:spAutoFit/>
          </a:bodyPr>
          <a:lstStyle/>
          <a:p>
            <a:r>
              <a:rPr lang="en-US" altLang="zh-CN" b="1" dirty="0"/>
              <a:t>Qwen1.5-1.8B-Chat</a:t>
            </a:r>
            <a:r>
              <a:rPr lang="zh-CN" altLang="en-US" b="1" dirty="0"/>
              <a:t>：</a:t>
            </a:r>
            <a:r>
              <a:rPr lang="en-US" altLang="zh-CN" b="1" dirty="0"/>
              <a:t>3:57:08/epoch</a:t>
            </a:r>
            <a:endParaRPr lang="en-US" altLang="zh-CN" dirty="0"/>
          </a:p>
        </p:txBody>
      </p:sp>
      <p:pic>
        <p:nvPicPr>
          <p:cNvPr id="6145" name="Picture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724150" y="1339233"/>
            <a:ext cx="6096000" cy="4572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2"/>
          <p:cNvSpPr>
            <a:spLocks noChangeArrowheads="1"/>
          </p:cNvSpPr>
          <p:nvPr/>
        </p:nvSpPr>
        <p:spPr bwMode="auto">
          <a:xfrm>
            <a:off x="2724150" y="133923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03. </a:t>
            </a:r>
            <a:r>
              <a:rPr lang="en-US" altLang="zh-CN" dirty="0" err="1">
                <a:sym typeface="Arial" panose="020B0604020202020204" pitchFamily="34" charset="0"/>
              </a:rPr>
              <a:t>Qwen</a:t>
            </a:r>
            <a:r>
              <a:rPr lang="zh-CN" altLang="en-US" dirty="0">
                <a:sym typeface="Arial" panose="020B0604020202020204" pitchFamily="34" charset="0"/>
              </a:rPr>
              <a:t>系列模型探索</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1" name="Rectangle 10"/>
          <p:cNvSpPr>
            <a:spLocks noChangeArrowheads="1"/>
          </p:cNvSpPr>
          <p:nvPr/>
        </p:nvSpPr>
        <p:spPr bwMode="auto">
          <a:xfrm>
            <a:off x="800100" y="1104655"/>
            <a:ext cx="952567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Rectangle 14"/>
          <p:cNvSpPr>
            <a:spLocks noChangeArrowheads="1"/>
          </p:cNvSpPr>
          <p:nvPr/>
        </p:nvSpPr>
        <p:spPr bwMode="auto">
          <a:xfrm>
            <a:off x="5259806" y="1150373"/>
            <a:ext cx="3454076" cy="468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1565830" y="1409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 name="文本框 5"/>
          <p:cNvSpPr txBox="1"/>
          <p:nvPr/>
        </p:nvSpPr>
        <p:spPr>
          <a:xfrm>
            <a:off x="800100" y="1802650"/>
            <a:ext cx="10748896" cy="50997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lang="en-US" altLang="zh-CN" sz="2000" b="1" dirty="0">
                <a:latin typeface="Times New Roman" panose="02020603050405020304" pitchFamily="18" charset="0"/>
                <a:ea typeface="宋体" panose="02010600030101010101" pitchFamily="2" charset="-122"/>
                <a:sym typeface="Arial" panose="020B0604020202020204" pitchFamily="34" charset="0"/>
              </a:rPr>
              <a:t>Qwen1.5-0.5B</a:t>
            </a:r>
            <a:r>
              <a:rPr lang="en-US" altLang="zh-CN" dirty="0">
                <a:latin typeface="Times New Roman" panose="02020603050405020304" pitchFamily="18" charset="0"/>
                <a:ea typeface="宋体" panose="02010600030101010101" pitchFamily="2" charset="-122"/>
                <a:sym typeface="Arial" panose="020B0604020202020204" pitchFamily="34" charset="0"/>
              </a:rPr>
              <a:t> </a:t>
            </a:r>
            <a:r>
              <a:rPr lang="zh-CN" altLang="en-US" dirty="0">
                <a:latin typeface="Times New Roman" panose="02020603050405020304" pitchFamily="18" charset="0"/>
                <a:ea typeface="宋体" panose="02010600030101010101" pitchFamily="2" charset="-122"/>
                <a:sym typeface="Arial" panose="020B0604020202020204" pitchFamily="34" charset="0"/>
              </a:rPr>
              <a:t>：</a:t>
            </a:r>
            <a:endParaRPr lang="en-US" altLang="zh-CN" dirty="0">
              <a:latin typeface="Times New Roman" panose="02020603050405020304" pitchFamily="18" charset="0"/>
              <a:ea typeface="宋体" panose="02010600030101010101" pitchFamily="2" charset="-122"/>
              <a:sym typeface="Arial" panose="020B0604020202020204" pitchFamily="34" charset="0"/>
            </a:endParaRPr>
          </a:p>
          <a:p>
            <a:pPr marL="742950" lvl="1" indent="-285750" algn="just">
              <a:lnSpc>
                <a:spcPct val="125000"/>
              </a:lnSpc>
              <a:buFont typeface="Wingdings" panose="05000000000000000000" pitchFamily="2" charset="2"/>
              <a:buChar char="n"/>
            </a:pPr>
            <a:r>
              <a:rPr lang="zh-CN" altLang="en-US" dirty="0">
                <a:latin typeface="Times New Roman" panose="02020603050405020304" pitchFamily="18" charset="0"/>
                <a:ea typeface="宋体" panose="02010600030101010101" pitchFamily="2" charset="-122"/>
              </a:rPr>
              <a:t>有</a:t>
            </a:r>
            <a:r>
              <a:rPr lang="en-US" altLang="zh-CN" b="1" dirty="0">
                <a:latin typeface="Times New Roman" panose="02020603050405020304" pitchFamily="18" charset="0"/>
                <a:ea typeface="宋体" panose="02010600030101010101" pitchFamily="2" charset="-122"/>
              </a:rPr>
              <a:t>912(91.2%) </a:t>
            </a:r>
            <a:r>
              <a:rPr lang="zh-CN" altLang="en-US" dirty="0">
                <a:latin typeface="Times New Roman" panose="02020603050405020304" pitchFamily="18" charset="0"/>
                <a:ea typeface="宋体" panose="02010600030101010101" pitchFamily="2" charset="-122"/>
              </a:rPr>
              <a:t>的测试样本能够筛选出答案。在 </a:t>
            </a:r>
            <a:r>
              <a:rPr lang="en-US" altLang="zh-CN" dirty="0" err="1">
                <a:latin typeface="Times New Roman" panose="02020603050405020304" pitchFamily="18" charset="0"/>
                <a:ea typeface="宋体" panose="02010600030101010101" pitchFamily="2" charset="-122"/>
              </a:rPr>
              <a:t>PandaLM</a:t>
            </a:r>
            <a:r>
              <a:rPr lang="en-US" altLang="zh-CN" dirty="0">
                <a:latin typeface="Times New Roman" panose="02020603050405020304" pitchFamily="18" charset="0"/>
                <a:ea typeface="宋体" panose="02010600030101010101" pitchFamily="2" charset="-122"/>
              </a:rPr>
              <a:t> </a:t>
            </a:r>
            <a:r>
              <a:rPr lang="zh-CN" altLang="en-US" dirty="0">
                <a:latin typeface="Times New Roman" panose="02020603050405020304" pitchFamily="18" charset="0"/>
                <a:ea typeface="宋体" panose="02010600030101010101" pitchFamily="2" charset="-122"/>
              </a:rPr>
              <a:t>测试集上的 </a:t>
            </a:r>
            <a:r>
              <a:rPr lang="en-US" altLang="zh-CN" dirty="0">
                <a:latin typeface="Times New Roman" panose="02020603050405020304" pitchFamily="18" charset="0"/>
                <a:ea typeface="宋体" panose="02010600030101010101" pitchFamily="2" charset="-122"/>
              </a:rPr>
              <a:t>accuracy </a:t>
            </a:r>
            <a:r>
              <a:rPr lang="zh-CN" altLang="en-US" dirty="0">
                <a:latin typeface="Times New Roman" panose="02020603050405020304" pitchFamily="18" charset="0"/>
                <a:ea typeface="宋体" panose="02010600030101010101" pitchFamily="2" charset="-122"/>
              </a:rPr>
              <a:t>和 </a:t>
            </a:r>
            <a:r>
              <a:rPr lang="en-US" altLang="zh-CN" dirty="0">
                <a:latin typeface="Times New Roman" panose="02020603050405020304" pitchFamily="18" charset="0"/>
                <a:ea typeface="宋体" panose="02010600030101010101" pitchFamily="2" charset="-122"/>
              </a:rPr>
              <a:t>F1 </a:t>
            </a:r>
            <a:r>
              <a:rPr lang="zh-CN" altLang="en-US" dirty="0">
                <a:latin typeface="Times New Roman" panose="02020603050405020304" pitchFamily="18" charset="0"/>
                <a:ea typeface="宋体" panose="02010600030101010101" pitchFamily="2" charset="-122"/>
              </a:rPr>
              <a:t>分别为 </a:t>
            </a:r>
            <a:r>
              <a:rPr lang="en-US" altLang="zh-CN" b="1" dirty="0">
                <a:latin typeface="Times New Roman" panose="02020603050405020304" pitchFamily="18" charset="0"/>
                <a:ea typeface="宋体" panose="02010600030101010101" pitchFamily="2" charset="-122"/>
              </a:rPr>
              <a:t>33.23% </a:t>
            </a:r>
            <a:r>
              <a:rPr lang="zh-CN" altLang="en-US" b="1" dirty="0">
                <a:latin typeface="Times New Roman" panose="02020603050405020304" pitchFamily="18" charset="0"/>
                <a:ea typeface="宋体" panose="02010600030101010101" pitchFamily="2" charset="-122"/>
              </a:rPr>
              <a:t>和 </a:t>
            </a:r>
            <a:r>
              <a:rPr lang="en-US" altLang="zh-CN" b="1" dirty="0">
                <a:latin typeface="Times New Roman" panose="02020603050405020304" pitchFamily="18" charset="0"/>
                <a:ea typeface="宋体" panose="02010600030101010101" pitchFamily="2" charset="-122"/>
              </a:rPr>
              <a:t>30.38%</a:t>
            </a:r>
            <a:endParaRPr lang="en-US" altLang="zh-CN" b="1" dirty="0">
              <a:latin typeface="Times New Roman" panose="02020603050405020304" pitchFamily="18" charset="0"/>
              <a:ea typeface="宋体" panose="02010600030101010101" pitchFamily="2" charset="-122"/>
            </a:endParaRPr>
          </a:p>
          <a:p>
            <a:pPr marL="742950" lvl="1" indent="-285750" algn="just">
              <a:lnSpc>
                <a:spcPct val="125000"/>
              </a:lnSpc>
              <a:buFont typeface="Wingdings" panose="05000000000000000000" pitchFamily="2" charset="2"/>
              <a:buChar char="n"/>
            </a:pPr>
            <a:endParaRPr lang="en-US" altLang="zh-CN" sz="1600" b="1" dirty="0">
              <a:latin typeface="Times New Roman" panose="02020603050405020304" pitchFamily="18" charset="0"/>
              <a:ea typeface="宋体" panose="02010600030101010101" pitchFamily="2" charset="-122"/>
            </a:endParaRPr>
          </a:p>
          <a:p>
            <a:pPr marL="742950" lvl="1" indent="-285750" algn="just">
              <a:lnSpc>
                <a:spcPct val="125000"/>
              </a:lnSpc>
              <a:buFont typeface="Wingdings" panose="05000000000000000000" pitchFamily="2" charset="2"/>
              <a:buChar char="n"/>
            </a:pPr>
            <a:endParaRPr lang="en-US" altLang="zh-CN" sz="1400" dirty="0">
              <a:latin typeface="Times New Roman" panose="02020603050405020304" pitchFamily="18" charset="0"/>
              <a:ea typeface="宋体" panose="02010600030101010101" pitchFamily="2" charset="-122"/>
              <a:sym typeface="Arial" panose="020B0604020202020204" pitchFamily="34" charset="0"/>
            </a:endParaRPr>
          </a:p>
          <a:p>
            <a:pPr marL="285750" indent="-285750" algn="just">
              <a:lnSpc>
                <a:spcPct val="125000"/>
              </a:lnSpc>
              <a:buFont typeface="Wingdings" panose="05000000000000000000" pitchFamily="2" charset="2"/>
              <a:buChar char="n"/>
            </a:pPr>
            <a:r>
              <a:rPr lang="en-US" altLang="zh-CN" sz="2000" b="1" dirty="0">
                <a:latin typeface="Times New Roman" panose="02020603050405020304" pitchFamily="18" charset="0"/>
                <a:ea typeface="宋体" panose="02010600030101010101" pitchFamily="2" charset="-122"/>
                <a:sym typeface="Arial" panose="020B0604020202020204" pitchFamily="34" charset="0"/>
              </a:rPr>
              <a:t>Qwen1.5-1.8B</a:t>
            </a:r>
            <a:r>
              <a:rPr lang="zh-CN" altLang="en-US" b="1" dirty="0">
                <a:latin typeface="Times New Roman" panose="02020603050405020304" pitchFamily="18" charset="0"/>
                <a:ea typeface="宋体" panose="02010600030101010101" pitchFamily="2" charset="-122"/>
                <a:sym typeface="Arial" panose="020B0604020202020204" pitchFamily="34" charset="0"/>
              </a:rPr>
              <a:t>：</a:t>
            </a:r>
            <a:endParaRPr lang="en-US" altLang="zh-CN" b="1" dirty="0">
              <a:latin typeface="Times New Roman" panose="02020603050405020304" pitchFamily="18" charset="0"/>
              <a:ea typeface="宋体" panose="02010600030101010101" pitchFamily="2" charset="-122"/>
              <a:sym typeface="Arial" panose="020B0604020202020204" pitchFamily="34" charset="0"/>
            </a:endParaRPr>
          </a:p>
          <a:p>
            <a:pPr marL="742950" lvl="1" indent="-285750" algn="just">
              <a:lnSpc>
                <a:spcPct val="125000"/>
              </a:lnSpc>
              <a:buFont typeface="Wingdings" panose="05000000000000000000" pitchFamily="2" charset="2"/>
              <a:buChar char="n"/>
            </a:pPr>
            <a:r>
              <a:rPr lang="zh-CN" altLang="en-US" dirty="0">
                <a:latin typeface="Times New Roman" panose="02020603050405020304" pitchFamily="18" charset="0"/>
                <a:ea typeface="宋体" panose="02010600030101010101" pitchFamily="2" charset="-122"/>
                <a:sym typeface="Arial" panose="020B0604020202020204" pitchFamily="34" charset="0"/>
              </a:rPr>
              <a:t>有</a:t>
            </a:r>
            <a:r>
              <a:rPr lang="en-US" altLang="zh-CN" b="1" dirty="0">
                <a:latin typeface="Times New Roman" panose="02020603050405020304" pitchFamily="18" charset="0"/>
                <a:ea typeface="宋体" panose="02010600030101010101" pitchFamily="2" charset="-122"/>
                <a:sym typeface="Arial" panose="020B0604020202020204" pitchFamily="34" charset="0"/>
              </a:rPr>
              <a:t>999(100%) </a:t>
            </a:r>
            <a:r>
              <a:rPr lang="zh-CN" altLang="en-US" dirty="0">
                <a:latin typeface="Times New Roman" panose="02020603050405020304" pitchFamily="18" charset="0"/>
                <a:ea typeface="宋体" panose="02010600030101010101" pitchFamily="2" charset="-122"/>
                <a:sym typeface="Arial" panose="020B0604020202020204" pitchFamily="34" charset="0"/>
              </a:rPr>
              <a:t>的测试样本能够筛选出答案。在 </a:t>
            </a:r>
            <a:r>
              <a:rPr lang="en-US" altLang="zh-CN" dirty="0" err="1">
                <a:latin typeface="Times New Roman" panose="02020603050405020304" pitchFamily="18" charset="0"/>
                <a:ea typeface="宋体" panose="02010600030101010101" pitchFamily="2" charset="-122"/>
                <a:sym typeface="Arial" panose="020B0604020202020204" pitchFamily="34" charset="0"/>
              </a:rPr>
              <a:t>PandaLM</a:t>
            </a:r>
            <a:r>
              <a:rPr lang="en-US" altLang="zh-CN" dirty="0">
                <a:latin typeface="Times New Roman" panose="02020603050405020304" pitchFamily="18" charset="0"/>
                <a:ea typeface="宋体" panose="02010600030101010101" pitchFamily="2" charset="-122"/>
                <a:sym typeface="Arial" panose="020B0604020202020204" pitchFamily="34" charset="0"/>
              </a:rPr>
              <a:t> </a:t>
            </a:r>
            <a:r>
              <a:rPr lang="zh-CN" altLang="en-US" dirty="0">
                <a:latin typeface="Times New Roman" panose="02020603050405020304" pitchFamily="18" charset="0"/>
                <a:ea typeface="宋体" panose="02010600030101010101" pitchFamily="2" charset="-122"/>
                <a:sym typeface="Arial" panose="020B0604020202020204" pitchFamily="34" charset="0"/>
              </a:rPr>
              <a:t>测试集上的 </a:t>
            </a:r>
            <a:r>
              <a:rPr lang="en-US" altLang="zh-CN" dirty="0">
                <a:latin typeface="Times New Roman" panose="02020603050405020304" pitchFamily="18" charset="0"/>
                <a:ea typeface="宋体" panose="02010600030101010101" pitchFamily="2" charset="-122"/>
                <a:sym typeface="Arial" panose="020B0604020202020204" pitchFamily="34" charset="0"/>
              </a:rPr>
              <a:t>accuracy </a:t>
            </a:r>
            <a:r>
              <a:rPr lang="zh-CN" altLang="en-US" dirty="0">
                <a:latin typeface="Times New Roman" panose="02020603050405020304" pitchFamily="18" charset="0"/>
                <a:ea typeface="宋体" panose="02010600030101010101" pitchFamily="2" charset="-122"/>
                <a:sym typeface="Arial" panose="020B0604020202020204" pitchFamily="34" charset="0"/>
              </a:rPr>
              <a:t>和 </a:t>
            </a:r>
            <a:r>
              <a:rPr lang="en-US" altLang="zh-CN" dirty="0">
                <a:latin typeface="Times New Roman" panose="02020603050405020304" pitchFamily="18" charset="0"/>
                <a:ea typeface="宋体" panose="02010600030101010101" pitchFamily="2" charset="-122"/>
                <a:sym typeface="Arial" panose="020B0604020202020204" pitchFamily="34" charset="0"/>
              </a:rPr>
              <a:t>F1 </a:t>
            </a:r>
            <a:r>
              <a:rPr lang="zh-CN" altLang="en-US" dirty="0">
                <a:latin typeface="Times New Roman" panose="02020603050405020304" pitchFamily="18" charset="0"/>
                <a:ea typeface="宋体" panose="02010600030101010101" pitchFamily="2" charset="-122"/>
                <a:sym typeface="Arial" panose="020B0604020202020204" pitchFamily="34" charset="0"/>
              </a:rPr>
              <a:t>分别为  </a:t>
            </a:r>
            <a:r>
              <a:rPr lang="en-US" altLang="zh-CN" b="1" dirty="0">
                <a:latin typeface="Times New Roman" panose="02020603050405020304" pitchFamily="18" charset="0"/>
                <a:ea typeface="宋体" panose="02010600030101010101" pitchFamily="2" charset="-122"/>
                <a:sym typeface="Arial" panose="020B0604020202020204" pitchFamily="34" charset="0"/>
              </a:rPr>
              <a:t>51.82% </a:t>
            </a:r>
            <a:r>
              <a:rPr lang="zh-CN" altLang="en-US" b="1" dirty="0">
                <a:latin typeface="Times New Roman" panose="02020603050405020304" pitchFamily="18" charset="0"/>
                <a:ea typeface="宋体" panose="02010600030101010101" pitchFamily="2" charset="-122"/>
                <a:sym typeface="Arial" panose="020B0604020202020204" pitchFamily="34" charset="0"/>
              </a:rPr>
              <a:t>和 </a:t>
            </a:r>
            <a:r>
              <a:rPr lang="en-US" altLang="zh-CN" b="1" dirty="0">
                <a:latin typeface="Times New Roman" panose="02020603050405020304" pitchFamily="18" charset="0"/>
                <a:ea typeface="宋体" panose="02010600030101010101" pitchFamily="2" charset="-122"/>
                <a:sym typeface="Arial" panose="020B0604020202020204" pitchFamily="34" charset="0"/>
              </a:rPr>
              <a:t>45.46%</a:t>
            </a:r>
            <a:endParaRPr lang="en-US" altLang="zh-CN" b="1" dirty="0">
              <a:latin typeface="Times New Roman" panose="02020603050405020304" pitchFamily="18" charset="0"/>
              <a:ea typeface="宋体" panose="02010600030101010101" pitchFamily="2" charset="-122"/>
              <a:sym typeface="Arial" panose="020B0604020202020204" pitchFamily="34" charset="0"/>
            </a:endParaRPr>
          </a:p>
          <a:p>
            <a:pPr marL="742950" lvl="1" indent="-285750" algn="just">
              <a:lnSpc>
                <a:spcPct val="125000"/>
              </a:lnSpc>
              <a:buFont typeface="Wingdings" panose="05000000000000000000" pitchFamily="2" charset="2"/>
              <a:buChar char="n"/>
            </a:pPr>
            <a:endParaRPr lang="en-US" altLang="zh-CN" sz="1600" b="1" dirty="0">
              <a:latin typeface="Times New Roman" panose="02020603050405020304" pitchFamily="18" charset="0"/>
              <a:ea typeface="宋体" panose="02010600030101010101" pitchFamily="2" charset="-122"/>
              <a:sym typeface="Arial" panose="020B0604020202020204" pitchFamily="34" charset="0"/>
            </a:endParaRPr>
          </a:p>
          <a:p>
            <a:pPr marL="742950" lvl="1" indent="-285750" algn="just">
              <a:lnSpc>
                <a:spcPct val="125000"/>
              </a:lnSpc>
              <a:buFont typeface="Wingdings" panose="05000000000000000000" pitchFamily="2" charset="2"/>
              <a:buChar char="n"/>
            </a:pPr>
            <a:endParaRPr lang="zh-CN" altLang="en-US" sz="1400" dirty="0">
              <a:latin typeface="Times New Roman" panose="02020603050405020304" pitchFamily="18" charset="0"/>
              <a:ea typeface="宋体" panose="02010600030101010101" pitchFamily="2" charset="-122"/>
              <a:sym typeface="Arial" panose="020B0604020202020204" pitchFamily="34" charset="0"/>
            </a:endParaRPr>
          </a:p>
          <a:p>
            <a:pPr marL="285750" indent="-285750" algn="just">
              <a:lnSpc>
                <a:spcPct val="125000"/>
              </a:lnSpc>
              <a:buFont typeface="Wingdings" panose="05000000000000000000" pitchFamily="2" charset="2"/>
              <a:buChar char="n"/>
            </a:pPr>
            <a:r>
              <a:rPr lang="en-US" altLang="zh-CN" sz="2000" b="1" dirty="0">
                <a:latin typeface="Times New Roman" panose="02020603050405020304" pitchFamily="18" charset="0"/>
                <a:ea typeface="宋体" panose="02010600030101010101" pitchFamily="2" charset="-122"/>
                <a:sym typeface="Arial" panose="020B0604020202020204" pitchFamily="34" charset="0"/>
              </a:rPr>
              <a:t>Qwen1.5-1.8B-Chat</a:t>
            </a:r>
            <a:r>
              <a:rPr lang="zh-CN" altLang="en-US" dirty="0">
                <a:latin typeface="Times New Roman" panose="02020603050405020304" pitchFamily="18" charset="0"/>
                <a:ea typeface="宋体" panose="02010600030101010101" pitchFamily="2" charset="-122"/>
                <a:sym typeface="Arial" panose="020B0604020202020204" pitchFamily="34" charset="0"/>
              </a:rPr>
              <a:t>：</a:t>
            </a:r>
            <a:endParaRPr lang="en-US" altLang="zh-CN" dirty="0">
              <a:latin typeface="Times New Roman" panose="02020603050405020304" pitchFamily="18" charset="0"/>
              <a:ea typeface="宋体" panose="02010600030101010101" pitchFamily="2" charset="-122"/>
              <a:sym typeface="Arial" panose="020B0604020202020204" pitchFamily="34" charset="0"/>
            </a:endParaRPr>
          </a:p>
          <a:p>
            <a:pPr marL="742950" lvl="1" indent="-285750" algn="just">
              <a:lnSpc>
                <a:spcPct val="125000"/>
              </a:lnSpc>
              <a:buFont typeface="Wingdings" panose="05000000000000000000" pitchFamily="2" charset="2"/>
              <a:buChar char="n"/>
            </a:pPr>
            <a:r>
              <a:rPr lang="zh-CN" altLang="en-US" dirty="0">
                <a:latin typeface="Times New Roman" panose="02020603050405020304" pitchFamily="18" charset="0"/>
                <a:ea typeface="宋体" panose="02010600030101010101" pitchFamily="2" charset="-122"/>
                <a:sym typeface="Arial" panose="020B0604020202020204" pitchFamily="34" charset="0"/>
              </a:rPr>
              <a:t>有 </a:t>
            </a:r>
            <a:r>
              <a:rPr lang="en-US" altLang="zh-CN" b="1" dirty="0">
                <a:latin typeface="Times New Roman" panose="02020603050405020304" pitchFamily="18" charset="0"/>
                <a:ea typeface="宋体" panose="02010600030101010101" pitchFamily="2" charset="-122"/>
                <a:sym typeface="Arial" panose="020B0604020202020204" pitchFamily="34" charset="0"/>
              </a:rPr>
              <a:t>999 (100%)</a:t>
            </a:r>
            <a:r>
              <a:rPr lang="zh-CN" altLang="en-US" dirty="0">
                <a:latin typeface="Times New Roman" panose="02020603050405020304" pitchFamily="18" charset="0"/>
                <a:ea typeface="宋体" panose="02010600030101010101" pitchFamily="2" charset="-122"/>
                <a:sym typeface="Arial" panose="020B0604020202020204" pitchFamily="34" charset="0"/>
              </a:rPr>
              <a:t>的测试样本能够筛选出答案。在 </a:t>
            </a:r>
            <a:r>
              <a:rPr lang="en-US" altLang="zh-CN" dirty="0" err="1">
                <a:latin typeface="Times New Roman" panose="02020603050405020304" pitchFamily="18" charset="0"/>
                <a:ea typeface="宋体" panose="02010600030101010101" pitchFamily="2" charset="-122"/>
                <a:sym typeface="Arial" panose="020B0604020202020204" pitchFamily="34" charset="0"/>
              </a:rPr>
              <a:t>PandaLM</a:t>
            </a:r>
            <a:r>
              <a:rPr lang="en-US" altLang="zh-CN" dirty="0">
                <a:latin typeface="Times New Roman" panose="02020603050405020304" pitchFamily="18" charset="0"/>
                <a:ea typeface="宋体" panose="02010600030101010101" pitchFamily="2" charset="-122"/>
                <a:sym typeface="Arial" panose="020B0604020202020204" pitchFamily="34" charset="0"/>
              </a:rPr>
              <a:t> </a:t>
            </a:r>
            <a:r>
              <a:rPr lang="zh-CN" altLang="en-US" dirty="0">
                <a:latin typeface="Times New Roman" panose="02020603050405020304" pitchFamily="18" charset="0"/>
                <a:ea typeface="宋体" panose="02010600030101010101" pitchFamily="2" charset="-122"/>
                <a:sym typeface="Arial" panose="020B0604020202020204" pitchFamily="34" charset="0"/>
              </a:rPr>
              <a:t>测试集上的 </a:t>
            </a:r>
            <a:r>
              <a:rPr lang="en-US" altLang="zh-CN" dirty="0">
                <a:latin typeface="Times New Roman" panose="02020603050405020304" pitchFamily="18" charset="0"/>
                <a:ea typeface="宋体" panose="02010600030101010101" pitchFamily="2" charset="-122"/>
                <a:sym typeface="Arial" panose="020B0604020202020204" pitchFamily="34" charset="0"/>
              </a:rPr>
              <a:t>accuracy </a:t>
            </a:r>
            <a:r>
              <a:rPr lang="zh-CN" altLang="en-US" dirty="0">
                <a:latin typeface="Times New Roman" panose="02020603050405020304" pitchFamily="18" charset="0"/>
                <a:ea typeface="宋体" panose="02010600030101010101" pitchFamily="2" charset="-122"/>
                <a:sym typeface="Arial" panose="020B0604020202020204" pitchFamily="34" charset="0"/>
              </a:rPr>
              <a:t>和 </a:t>
            </a:r>
            <a:r>
              <a:rPr lang="en-US" altLang="zh-CN" dirty="0">
                <a:latin typeface="Times New Roman" panose="02020603050405020304" pitchFamily="18" charset="0"/>
                <a:ea typeface="宋体" panose="02010600030101010101" pitchFamily="2" charset="-122"/>
                <a:sym typeface="Arial" panose="020B0604020202020204" pitchFamily="34" charset="0"/>
              </a:rPr>
              <a:t>F1 </a:t>
            </a:r>
            <a:r>
              <a:rPr lang="zh-CN" altLang="en-US" dirty="0">
                <a:latin typeface="Times New Roman" panose="02020603050405020304" pitchFamily="18" charset="0"/>
                <a:ea typeface="宋体" panose="02010600030101010101" pitchFamily="2" charset="-122"/>
                <a:sym typeface="Arial" panose="020B0604020202020204" pitchFamily="34" charset="0"/>
              </a:rPr>
              <a:t>分别为 </a:t>
            </a:r>
            <a:r>
              <a:rPr lang="en-US" altLang="zh-CN" b="1" dirty="0">
                <a:latin typeface="Times New Roman" panose="02020603050405020304" pitchFamily="18" charset="0"/>
                <a:ea typeface="宋体" panose="02010600030101010101" pitchFamily="2" charset="-122"/>
                <a:sym typeface="Arial" panose="020B0604020202020204" pitchFamily="34" charset="0"/>
              </a:rPr>
              <a:t>50.22% </a:t>
            </a:r>
            <a:r>
              <a:rPr lang="zh-CN" altLang="en-US" b="1" dirty="0">
                <a:latin typeface="Times New Roman" panose="02020603050405020304" pitchFamily="18" charset="0"/>
                <a:ea typeface="宋体" panose="02010600030101010101" pitchFamily="2" charset="-122"/>
                <a:sym typeface="Arial" panose="020B0604020202020204" pitchFamily="34" charset="0"/>
              </a:rPr>
              <a:t>和 </a:t>
            </a:r>
            <a:r>
              <a:rPr lang="en-US" altLang="zh-CN" b="1" dirty="0">
                <a:latin typeface="Times New Roman" panose="02020603050405020304" pitchFamily="18" charset="0"/>
                <a:ea typeface="宋体" panose="02010600030101010101" pitchFamily="2" charset="-122"/>
                <a:sym typeface="Arial" panose="020B0604020202020204" pitchFamily="34" charset="0"/>
              </a:rPr>
              <a:t>40.16%.</a:t>
            </a:r>
            <a:endParaRPr lang="en-US" altLang="zh-CN" b="1" dirty="0">
              <a:latin typeface="Times New Roman" panose="02020603050405020304" pitchFamily="18" charset="0"/>
              <a:ea typeface="宋体" panose="02010600030101010101" pitchFamily="2" charset="-122"/>
              <a:sym typeface="Arial" panose="020B0604020202020204" pitchFamily="34" charset="0"/>
            </a:endParaRPr>
          </a:p>
          <a:p>
            <a:pPr marL="742950" lvl="1" indent="-285750" algn="just">
              <a:lnSpc>
                <a:spcPct val="125000"/>
              </a:lnSpc>
              <a:buFont typeface="Wingdings" panose="05000000000000000000" pitchFamily="2" charset="2"/>
              <a:buChar char="n"/>
            </a:pPr>
            <a:endParaRPr lang="en-US" altLang="zh-CN" sz="1600" b="1" dirty="0">
              <a:latin typeface="Times New Roman" panose="02020603050405020304" pitchFamily="18" charset="0"/>
              <a:ea typeface="宋体" panose="02010600030101010101" pitchFamily="2"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dirty="0">
              <a:latin typeface="Times New Roman" panose="02020603050405020304" pitchFamily="18" charset="0"/>
              <a:ea typeface="宋体" panose="02010600030101010101" pitchFamily="2" charset="-122"/>
              <a:sym typeface="Arial" panose="020B0604020202020204" pitchFamily="34" charset="0"/>
            </a:endParaRPr>
          </a:p>
        </p:txBody>
      </p:sp>
      <p:sp>
        <p:nvSpPr>
          <p:cNvPr id="16" name="文本框 1"/>
          <p:cNvSpPr txBox="1"/>
          <p:nvPr/>
        </p:nvSpPr>
        <p:spPr>
          <a:xfrm>
            <a:off x="721552" y="1104654"/>
            <a:ext cx="10748896" cy="8256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5000"/>
              </a:lnSpc>
            </a:pPr>
            <a:r>
              <a:rPr lang="zh-CN" altLang="en-US" sz="2000" dirty="0">
                <a:latin typeface="Times New Roman" panose="02020603050405020304" pitchFamily="18" charset="0"/>
                <a:ea typeface="微软雅黑" panose="020B0503020204020204" pitchFamily="34" charset="-122"/>
                <a:sym typeface="Arial" panose="020B0604020202020204" pitchFamily="34" charset="0"/>
              </a:rPr>
              <a:t>测试结果：</a:t>
            </a:r>
            <a:r>
              <a:rPr lang="zh-CN" altLang="en-US" sz="2000" dirty="0"/>
              <a:t>在 </a:t>
            </a:r>
            <a:r>
              <a:rPr lang="en-US" altLang="zh-CN" sz="2000" dirty="0" err="1"/>
              <a:t>PandaLM</a:t>
            </a:r>
            <a:r>
              <a:rPr lang="en-US" altLang="zh-CN" sz="2000" dirty="0"/>
              <a:t> </a:t>
            </a:r>
            <a:r>
              <a:rPr lang="zh-CN" altLang="en-US" sz="2000" dirty="0"/>
              <a:t>测试集上进行了测试</a:t>
            </a:r>
            <a:endParaRPr lang="zh-CN" altLang="en-US" sz="2000" dirty="0"/>
          </a:p>
          <a:p>
            <a:pPr algn="just">
              <a:lnSpc>
                <a:spcPct val="125000"/>
              </a:lnSpc>
            </a:pPr>
            <a:endParaRPr lang="zh-CN" altLang="en-US" sz="2000" dirty="0">
              <a:latin typeface="Times New Roman" panose="02020603050405020304" pitchFamily="18" charset="0"/>
              <a:ea typeface="微软雅黑" panose="020B0503020204020204" pitchFamily="34" charset="-122"/>
              <a:sym typeface="Arial" panose="020B0604020202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03. </a:t>
            </a:r>
            <a:r>
              <a:rPr lang="zh-CN" altLang="en-US" dirty="0">
                <a:sym typeface="Arial" panose="020B0604020202020204" pitchFamily="34" charset="0"/>
              </a:rPr>
              <a:t>模型探索总结</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1" name="Rectangle 10"/>
          <p:cNvSpPr>
            <a:spLocks noChangeArrowheads="1"/>
          </p:cNvSpPr>
          <p:nvPr/>
        </p:nvSpPr>
        <p:spPr bwMode="auto">
          <a:xfrm>
            <a:off x="800100" y="1104655"/>
            <a:ext cx="952567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13" name="Rectangle 14"/>
          <p:cNvSpPr>
            <a:spLocks noChangeArrowheads="1"/>
          </p:cNvSpPr>
          <p:nvPr/>
        </p:nvSpPr>
        <p:spPr bwMode="auto">
          <a:xfrm>
            <a:off x="5259806" y="1150373"/>
            <a:ext cx="3454076" cy="468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sp>
        <p:nvSpPr>
          <p:cNvPr id="3" name="Rectangle 2"/>
          <p:cNvSpPr>
            <a:spLocks noChangeArrowheads="1"/>
          </p:cNvSpPr>
          <p:nvPr/>
        </p:nvSpPr>
        <p:spPr bwMode="auto">
          <a:xfrm>
            <a:off x="1565830" y="1409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21" name="表格 20"/>
          <p:cNvGraphicFramePr>
            <a:graphicFrameLocks noGrp="1"/>
          </p:cNvGraphicFramePr>
          <p:nvPr/>
        </p:nvGraphicFramePr>
        <p:xfrm>
          <a:off x="2705100" y="1409700"/>
          <a:ext cx="6966114" cy="4054358"/>
        </p:xfrm>
        <a:graphic>
          <a:graphicData uri="http://schemas.openxmlformats.org/drawingml/2006/table">
            <a:tbl>
              <a:tblPr>
                <a:tableStyleId>{5C22544A-7EE6-4342-B048-85BDC9FD1C3A}</a:tableStyleId>
              </a:tblPr>
              <a:tblGrid>
                <a:gridCol w="1542485"/>
                <a:gridCol w="1365921"/>
                <a:gridCol w="1362651"/>
                <a:gridCol w="2695057"/>
              </a:tblGrid>
              <a:tr h="469452">
                <a:tc>
                  <a:txBody>
                    <a:bodyPr/>
                    <a:lstStyle/>
                    <a:p>
                      <a:pPr marL="0" marR="0" indent="0" algn="ctr">
                        <a:spcBef>
                          <a:spcPts val="0"/>
                        </a:spcBef>
                        <a:spcAft>
                          <a:spcPts val="0"/>
                        </a:spcAft>
                      </a:pPr>
                      <a:r>
                        <a:rPr lang="zh-CN" altLang="en-US" sz="1400" b="1" kern="100" dirty="0">
                          <a:effectLst/>
                        </a:rPr>
                        <a:t>模型</a:t>
                      </a:r>
                      <a:endParaRPr lang="zh-CN" altLang="en-US" sz="14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gridSpan="2">
                  <a:txBody>
                    <a:bodyPr/>
                    <a:lstStyle/>
                    <a:p>
                      <a:pPr marL="0" marR="0" indent="0" algn="ctr">
                        <a:spcBef>
                          <a:spcPts val="0"/>
                        </a:spcBef>
                        <a:spcAft>
                          <a:spcPts val="0"/>
                        </a:spcAft>
                      </a:pPr>
                      <a:r>
                        <a:rPr lang="en-US" sz="1400" b="1" kern="100" dirty="0" err="1">
                          <a:effectLst/>
                        </a:rPr>
                        <a:t>PandaLM</a:t>
                      </a:r>
                      <a:r>
                        <a:rPr lang="en-US" sz="1400" b="1" kern="100" dirty="0">
                          <a:effectLst/>
                        </a:rPr>
                        <a:t>-test</a:t>
                      </a:r>
                      <a:endParaRPr lang="en-US" sz="14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hMerge="1">
                  <a:tcPr/>
                </a:tc>
                <a:tc>
                  <a:txBody>
                    <a:bodyPr/>
                    <a:lstStyle/>
                    <a:p>
                      <a:pPr marL="0" marR="0" indent="0" algn="ctr">
                        <a:spcBef>
                          <a:spcPts val="0"/>
                        </a:spcBef>
                        <a:spcAft>
                          <a:spcPts val="0"/>
                        </a:spcAft>
                      </a:pPr>
                      <a:r>
                        <a:rPr lang="en-US" altLang="zh-CN" sz="1400" b="1" kern="100" dirty="0">
                          <a:effectLst/>
                        </a:rPr>
                        <a:t>1</a:t>
                      </a:r>
                      <a:r>
                        <a:rPr lang="zh-CN" altLang="en-US" sz="1400" b="1" kern="100" dirty="0">
                          <a:effectLst/>
                        </a:rPr>
                        <a:t>个</a:t>
                      </a:r>
                      <a:r>
                        <a:rPr lang="en-US" sz="1400" b="1" kern="100" dirty="0">
                          <a:effectLst/>
                        </a:rPr>
                        <a:t>epoch</a:t>
                      </a:r>
                      <a:r>
                        <a:rPr lang="zh-CN" altLang="en-US" sz="1400" b="1" kern="100" dirty="0">
                          <a:effectLst/>
                        </a:rPr>
                        <a:t>训练时间</a:t>
                      </a:r>
                      <a:endParaRPr lang="zh-CN" altLang="en-US" sz="1400" b="1"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r>
              <a:tr h="469452">
                <a:tc>
                  <a:txBody>
                    <a:bodyPr/>
                    <a:lstStyle/>
                    <a:p>
                      <a:pPr marL="0" marR="0" indent="0" algn="ctr">
                        <a:spcBef>
                          <a:spcPts val="0"/>
                        </a:spcBef>
                        <a:spcAft>
                          <a:spcPts val="0"/>
                        </a:spcAft>
                      </a:pPr>
                      <a:r>
                        <a:rPr lang="zh-CN" altLang="en-US" sz="1400" kern="100" dirty="0">
                          <a:effectLst/>
                        </a:rPr>
                        <a:t> </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sz="1400" kern="100" dirty="0">
                          <a:effectLst/>
                        </a:rPr>
                        <a:t>accuracy</a:t>
                      </a:r>
                      <a:endParaRPr 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sz="1400" kern="100" dirty="0">
                          <a:effectLst/>
                        </a:rPr>
                        <a:t>F1</a:t>
                      </a:r>
                      <a:endParaRPr 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zh-CN" altLang="en-US" sz="1400" kern="100">
                          <a:effectLst/>
                        </a:rPr>
                        <a:t> </a:t>
                      </a:r>
                      <a:endParaRPr lang="zh-CN" alt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r>
              <a:tr h="469452">
                <a:tc>
                  <a:txBody>
                    <a:bodyPr/>
                    <a:lstStyle/>
                    <a:p>
                      <a:pPr marL="0" marR="0" indent="0" algn="ctr">
                        <a:spcBef>
                          <a:spcPts val="0"/>
                        </a:spcBef>
                        <a:spcAft>
                          <a:spcPts val="0"/>
                        </a:spcAft>
                      </a:pPr>
                      <a:r>
                        <a:rPr lang="en-US" sz="1400" kern="100">
                          <a:effectLst/>
                        </a:rPr>
                        <a:t>Phi-1.5-1.3B</a:t>
                      </a:r>
                      <a:endParaRPr 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dirty="0">
                          <a:effectLst/>
                        </a:rPr>
                        <a:t>~</a:t>
                      </a:r>
                      <a:r>
                        <a:rPr lang="zh-CN" altLang="en-US" sz="1400" kern="100" dirty="0">
                          <a:effectLst/>
                        </a:rPr>
                        <a:t> </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dirty="0">
                          <a:effectLst/>
                        </a:rPr>
                        <a:t>~</a:t>
                      </a:r>
                      <a:r>
                        <a:rPr lang="zh-CN" altLang="en-US" sz="1400" kern="100" dirty="0">
                          <a:effectLst/>
                        </a:rPr>
                        <a:t> </a:t>
                      </a:r>
                      <a:endParaRPr lang="zh-CN" altLang="en-US"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dirty="0">
                          <a:effectLst/>
                        </a:rPr>
                        <a:t>3:36:22</a:t>
                      </a:r>
                      <a:endParaRPr lang="en-US"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r>
              <a:tr h="469452">
                <a:tc>
                  <a:txBody>
                    <a:bodyPr/>
                    <a:lstStyle/>
                    <a:p>
                      <a:pPr marL="0" marR="0" indent="0" algn="ctr">
                        <a:spcBef>
                          <a:spcPts val="0"/>
                        </a:spcBef>
                        <a:spcAft>
                          <a:spcPts val="0"/>
                        </a:spcAft>
                      </a:pPr>
                      <a:r>
                        <a:rPr lang="en-US" sz="1400" kern="100">
                          <a:effectLst/>
                        </a:rPr>
                        <a:t>Phi-2-2.7B</a:t>
                      </a:r>
                      <a:endParaRPr 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27.46%</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33.71%</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5:45:20</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r>
              <a:tr h="469452">
                <a:tc>
                  <a:txBody>
                    <a:bodyPr/>
                    <a:lstStyle/>
                    <a:p>
                      <a:pPr marL="0" marR="0" indent="0" algn="ctr">
                        <a:spcBef>
                          <a:spcPts val="0"/>
                        </a:spcBef>
                        <a:spcAft>
                          <a:spcPts val="0"/>
                        </a:spcAft>
                      </a:pPr>
                      <a:r>
                        <a:rPr lang="en-US" sz="1400" kern="100">
                          <a:effectLst/>
                        </a:rPr>
                        <a:t>Phi-3-4B-Chat</a:t>
                      </a:r>
                      <a:endParaRPr 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49.82%</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38.04%</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7:05:04</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r>
              <a:tr h="469452">
                <a:tc>
                  <a:txBody>
                    <a:bodyPr/>
                    <a:lstStyle/>
                    <a:p>
                      <a:pPr marL="0" marR="0" indent="0" algn="ctr">
                        <a:spcBef>
                          <a:spcPts val="0"/>
                        </a:spcBef>
                        <a:spcAft>
                          <a:spcPts val="0"/>
                        </a:spcAft>
                      </a:pPr>
                      <a:r>
                        <a:rPr lang="en-US" sz="1400" kern="100">
                          <a:effectLst/>
                        </a:rPr>
                        <a:t>Qwen1.5-0.5B</a:t>
                      </a:r>
                      <a:endParaRPr 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33.23%</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30.38%</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1:57:41</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r>
              <a:tr h="469452">
                <a:tc>
                  <a:txBody>
                    <a:bodyPr/>
                    <a:lstStyle/>
                    <a:p>
                      <a:pPr marL="0" marR="0" indent="0" algn="ctr">
                        <a:spcBef>
                          <a:spcPts val="0"/>
                        </a:spcBef>
                        <a:spcAft>
                          <a:spcPts val="0"/>
                        </a:spcAft>
                      </a:pPr>
                      <a:r>
                        <a:rPr lang="en-US" sz="1400" kern="100">
                          <a:effectLst/>
                        </a:rPr>
                        <a:t>Qwen1.5-1.8B</a:t>
                      </a:r>
                      <a:endParaRPr 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51.82%</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45.46%</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3:51:12</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r>
              <a:tr h="768194">
                <a:tc>
                  <a:txBody>
                    <a:bodyPr/>
                    <a:lstStyle/>
                    <a:p>
                      <a:pPr marL="0" marR="0" indent="0" algn="ctr">
                        <a:spcBef>
                          <a:spcPts val="0"/>
                        </a:spcBef>
                        <a:spcAft>
                          <a:spcPts val="0"/>
                        </a:spcAft>
                      </a:pPr>
                      <a:r>
                        <a:rPr lang="en-US" sz="1400" kern="100">
                          <a:effectLst/>
                        </a:rPr>
                        <a:t>Qwen1.5-1.8B-Chat</a:t>
                      </a:r>
                      <a:endParaRPr lang="en-US"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50.22%</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a:effectLst/>
                        </a:rPr>
                        <a:t>40.16%</a:t>
                      </a:r>
                      <a:endParaRPr lang="en-US" altLang="zh-CN" sz="1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c>
                  <a:txBody>
                    <a:bodyPr/>
                    <a:lstStyle/>
                    <a:p>
                      <a:pPr marL="0" marR="0" indent="0" algn="ctr">
                        <a:spcBef>
                          <a:spcPts val="0"/>
                        </a:spcBef>
                        <a:spcAft>
                          <a:spcPts val="0"/>
                        </a:spcAft>
                      </a:pPr>
                      <a:r>
                        <a:rPr lang="en-US" altLang="zh-CN" sz="1400" kern="100" dirty="0">
                          <a:effectLst/>
                        </a:rPr>
                        <a:t>3:57:08</a:t>
                      </a:r>
                      <a:endParaRPr lang="en-US" altLang="zh-CN" sz="1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anchor="ct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dirty="0">
                <a:sym typeface="Arial" panose="020B0604020202020204" pitchFamily="34" charset="0"/>
              </a:rPr>
              <a:t>小组分工</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3" name="文本框 2"/>
          <p:cNvSpPr txBox="1"/>
          <p:nvPr/>
        </p:nvSpPr>
        <p:spPr>
          <a:xfrm>
            <a:off x="442595" y="1094740"/>
            <a:ext cx="10734040" cy="5419090"/>
          </a:xfrm>
          <a:prstGeom prst="rect">
            <a:avLst/>
          </a:prstGeom>
          <a:noFill/>
        </p:spPr>
        <p:txBody>
          <a:bodyPr wrap="square" rtlCol="0" anchor="t">
            <a:noAutofit/>
          </a:bodyPr>
          <a:lstStyle/>
          <a:p>
            <a:pPr algn="l"/>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主要工作：</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1. Llama-3-8B-Instruct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微调、四个</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benchmark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测评、结果分析。</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2.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分析类</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LLMBar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的</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6</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种</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prompt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策略对</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GLM-3-turbo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在四个</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benchmark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上结果的影响。</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3.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不同形式 prompt 对 MT-Bench 结果的影响。</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4.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探究</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Phi 系列模型和 Qwen 系列模型的</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judge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能力。</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algn="l"/>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algn="l"/>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XXX</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：环境配置、数据集下载处理、模型训练、编写各 benchmark 的测试脚本完成测评并分析结果、探究不同形式 prompt 对 MT-Bench 结果的影响、编写实验报告和 PPT、汇报。</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algn="l"/>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algn="l"/>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XXX</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：数据集下载处理、模型训练、探究 Phi 系列模型和 Qwen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系列模型的能力、编写实验报告和 PPT。</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algn="l"/>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algn="l"/>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XXX</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：数据集下载处理、模型训练、探究不同形式 prompt 对 GLM-3-Turbo 测评结果的影响、编写实验报告和 PPT。</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 name="图片 64"/>
          <p:cNvPicPr>
            <a:picLocks noChangeAspect="1"/>
          </p:cNvPicPr>
          <p:nvPr/>
        </p:nvPicPr>
        <p:blipFill>
          <a:blip r:embed="rId1"/>
          <a:stretch>
            <a:fillRect/>
          </a:stretch>
        </p:blipFill>
        <p:spPr>
          <a:xfrm>
            <a:off x="0" y="0"/>
            <a:ext cx="12192000" cy="6858000"/>
          </a:xfrm>
          <a:prstGeom prst="rect">
            <a:avLst/>
          </a:prstGeom>
        </p:spPr>
      </p:pic>
      <p:sp>
        <p:nvSpPr>
          <p:cNvPr id="3" name="矩形 2"/>
          <p:cNvSpPr/>
          <p:nvPr/>
        </p:nvSpPr>
        <p:spPr>
          <a:xfrm flipV="1">
            <a:off x="0" y="6802310"/>
            <a:ext cx="12192000" cy="62214"/>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矩形 33"/>
          <p:cNvSpPr/>
          <p:nvPr/>
        </p:nvSpPr>
        <p:spPr>
          <a:xfrm>
            <a:off x="1290320" y="2640128"/>
            <a:ext cx="9611360" cy="707886"/>
          </a:xfrm>
          <a:prstGeom prst="rect">
            <a:avLst/>
          </a:prstGeom>
          <a:effectLst>
            <a:outerShdw blurRad="63500" sx="102000" sy="102000" algn="ctr" rotWithShape="0">
              <a:prstClr val="black">
                <a:alpha val="40000"/>
              </a:prstClr>
            </a:outerShdw>
          </a:effectLst>
        </p:spPr>
        <p:txBody>
          <a:bodyPr wrap="square">
            <a:spAutoFit/>
          </a:bodyPr>
          <a:lstStyle/>
          <a:p>
            <a:pPr algn="ctr">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谢谢大家！</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99" name="组合 98"/>
          <p:cNvGrpSpPr/>
          <p:nvPr/>
        </p:nvGrpSpPr>
        <p:grpSpPr>
          <a:xfrm>
            <a:off x="4654641" y="753988"/>
            <a:ext cx="2882718" cy="848212"/>
            <a:chOff x="9556201" y="498129"/>
            <a:chExt cx="1993881" cy="586680"/>
          </a:xfrm>
        </p:grpSpPr>
        <p:grpSp>
          <p:nvGrpSpPr>
            <p:cNvPr id="100" name="组合 99"/>
            <p:cNvGrpSpPr/>
            <p:nvPr userDrawn="1"/>
          </p:nvGrpSpPr>
          <p:grpSpPr>
            <a:xfrm>
              <a:off x="10239376" y="968937"/>
              <a:ext cx="1307697" cy="96254"/>
              <a:chOff x="4616246" y="3878362"/>
              <a:chExt cx="5571416" cy="410087"/>
            </a:xfrm>
            <a:solidFill>
              <a:schemeClr val="tx1">
                <a:alpha val="80000"/>
              </a:schemeClr>
            </a:solidFill>
          </p:grpSpPr>
          <p:sp>
            <p:nvSpPr>
              <p:cNvPr id="13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1"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2"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3"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4"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5"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6"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7"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8"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9"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0"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1"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2"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3"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1" name="组合 100"/>
            <p:cNvGrpSpPr/>
            <p:nvPr userDrawn="1"/>
          </p:nvGrpSpPr>
          <p:grpSpPr>
            <a:xfrm>
              <a:off x="10237120" y="539555"/>
              <a:ext cx="1312962" cy="375239"/>
              <a:chOff x="4606634" y="2048989"/>
              <a:chExt cx="5593843" cy="1598699"/>
            </a:xfrm>
            <a:solidFill>
              <a:schemeClr val="accent1">
                <a:alpha val="80000"/>
              </a:schemeClr>
            </a:solidFill>
          </p:grpSpPr>
          <p:sp>
            <p:nvSpPr>
              <p:cNvPr id="12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2" name="组合 101"/>
            <p:cNvGrpSpPr/>
            <p:nvPr userDrawn="1"/>
          </p:nvGrpSpPr>
          <p:grpSpPr>
            <a:xfrm>
              <a:off x="9556201" y="498129"/>
              <a:ext cx="588050" cy="586680"/>
              <a:chOff x="2105799" y="20055838"/>
              <a:chExt cx="6748090" cy="6732363"/>
            </a:xfrm>
            <a:solidFill>
              <a:schemeClr val="accent1">
                <a:alpha val="80000"/>
              </a:schemeClr>
            </a:solidFill>
          </p:grpSpPr>
          <p:sp>
            <p:nvSpPr>
              <p:cNvPr id="10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6" name="文本框 65"/>
          <p:cNvSpPr txBox="1"/>
          <p:nvPr/>
        </p:nvSpPr>
        <p:spPr>
          <a:xfrm>
            <a:off x="812608" y="4948388"/>
            <a:ext cx="5308125"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altLang="zh-CN" dirty="0">
              <a:solidFill>
                <a:prstClr val="white">
                  <a:lumMod val="50000"/>
                </a:prst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文本框 66"/>
          <p:cNvSpPr txBox="1"/>
          <p:nvPr/>
        </p:nvSpPr>
        <p:spPr>
          <a:xfrm>
            <a:off x="812608" y="5454577"/>
            <a:ext cx="5308125"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altLang="zh-CN"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文本框 67"/>
          <p:cNvSpPr txBox="1"/>
          <p:nvPr/>
        </p:nvSpPr>
        <p:spPr>
          <a:xfrm>
            <a:off x="812608" y="5946763"/>
            <a:ext cx="5308125"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文本框 68"/>
          <p:cNvSpPr txBox="1"/>
          <p:nvPr/>
        </p:nvSpPr>
        <p:spPr>
          <a:xfrm>
            <a:off x="925614" y="4461215"/>
            <a:ext cx="2293176"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01.</a:t>
            </a:r>
            <a:r>
              <a:rPr lang="zh-CN" altLang="en-US" dirty="0">
                <a:sym typeface="Arial" panose="020B0604020202020204" pitchFamily="34" charset="0"/>
              </a:rPr>
              <a:t> 任务简介与数据</a:t>
            </a:r>
            <a:endParaRPr lang="zh-CN" altLang="en-US"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2" name="文本框 5"/>
          <p:cNvSpPr txBox="1"/>
          <p:nvPr/>
        </p:nvSpPr>
        <p:spPr>
          <a:xfrm>
            <a:off x="694055" y="1128395"/>
            <a:ext cx="10748645" cy="508381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lang="zh-CN" altLang="en-US" sz="2400" b="1" dirty="0">
                <a:latin typeface="Times New Roman" panose="02020603050405020304" pitchFamily="18" charset="0"/>
                <a:ea typeface="微软雅黑" panose="020B0503020204020204" pitchFamily="34" charset="-122"/>
                <a:sym typeface="Arial" panose="020B0604020202020204" pitchFamily="34" charset="0"/>
              </a:rPr>
              <a:t>任务简介</a:t>
            </a: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使用单张</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A100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对</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Llama3-8B-Instruct 进行 S</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FT</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，在要求的4个 benchmark 上测试效果。</a:t>
            </a: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r>
              <a:rPr lang="zh-CN" altLang="en-US" sz="2400" b="1" dirty="0">
                <a:latin typeface="Times New Roman" panose="02020603050405020304" pitchFamily="18" charset="0"/>
                <a:ea typeface="微软雅黑" panose="020B0503020204020204" pitchFamily="34" charset="-122"/>
                <a:sym typeface="Arial" panose="020B0604020202020204" pitchFamily="34" charset="0"/>
              </a:rPr>
              <a:t>数据准备</a:t>
            </a: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Part1 - 从 PandaLM 的训练数据中随机采样 35000 条。</a:t>
            </a:r>
            <a:endParaRPr lang="zh-CN" altLang="en-US" sz="2400"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Part2 - Auto-J 的英文 pairwise 和 single 训练数据共 4396 条。</a:t>
            </a:r>
            <a:endParaRPr lang="zh-CN" altLang="en-US" sz="2400"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 part1  "input_sequence" 和 "output_sequence" 字段分别作为  "instruction" 和 "output" 字段。part2  "usrmsg" 和 ""target_output" 字段分别作为 "instruction" 和 "output" 字段。两部分数据合并并随机打乱形成</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LLaMA-Factory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训练数据。</a:t>
            </a: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02.</a:t>
            </a:r>
            <a:r>
              <a:rPr lang="zh-CN" altLang="en-US" dirty="0">
                <a:sym typeface="Arial" panose="020B0604020202020204" pitchFamily="34" charset="0"/>
              </a:rPr>
              <a:t> 模型训练</a:t>
            </a:r>
            <a:r>
              <a:rPr lang="en-US" altLang="zh-CN" dirty="0">
                <a:sym typeface="Arial" panose="020B0604020202020204" pitchFamily="34" charset="0"/>
              </a:rPr>
              <a:t> </a:t>
            </a:r>
            <a:endParaRPr lang="en-US" altLang="zh-CN"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2" name="文本框 5"/>
          <p:cNvSpPr txBox="1"/>
          <p:nvPr/>
        </p:nvSpPr>
        <p:spPr>
          <a:xfrm>
            <a:off x="694055" y="1128395"/>
            <a:ext cx="10748645" cy="508381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lang="zh-CN" altLang="en-US" sz="2400" b="1" dirty="0">
                <a:latin typeface="Times New Roman" panose="02020603050405020304" pitchFamily="18" charset="0"/>
                <a:ea typeface="微软雅黑" panose="020B0503020204020204" pitchFamily="34" charset="-122"/>
                <a:sym typeface="Arial" panose="020B0604020202020204" pitchFamily="34" charset="0"/>
              </a:rPr>
              <a:t>训练过程</a:t>
            </a: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由于计算资源限制，选择</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LoRA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微调而不是全量微调，</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设置</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batch size 24</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，其他训练参数基本采用</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LLaMA-Factory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的默认设置。</a:t>
            </a:r>
            <a:endParaRPr lang="zh-CN" altLang="en-US" sz="2400"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初始设置训练 3 epochs。实际 1.5 epochs 后训练集 loss 便基本不再下降，最终选择训练集 loss 最低的 step = 320 时的 checkpoints 测评用。合并</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 LoRA </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模块和原模型的权重得到用于后续测评的模型。</a:t>
            </a:r>
            <a:endParaRPr lang="zh-CN" altLang="en-US" sz="2400"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02.</a:t>
            </a:r>
            <a:r>
              <a:rPr lang="zh-CN" altLang="en-US" dirty="0">
                <a:sym typeface="Arial" panose="020B0604020202020204" pitchFamily="34" charset="0"/>
              </a:rPr>
              <a:t> 模型训练</a:t>
            </a:r>
            <a:r>
              <a:rPr lang="en-US" altLang="zh-CN" dirty="0">
                <a:sym typeface="Arial" panose="020B0604020202020204" pitchFamily="34" charset="0"/>
              </a:rPr>
              <a:t> </a:t>
            </a:r>
            <a:endParaRPr lang="en-US" altLang="zh-CN"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2" name="文本框 5"/>
          <p:cNvSpPr txBox="1"/>
          <p:nvPr/>
        </p:nvSpPr>
        <p:spPr>
          <a:xfrm>
            <a:off x="694055" y="1128395"/>
            <a:ext cx="10748645" cy="508381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p:txBody>
      </p:sp>
      <p:pic>
        <p:nvPicPr>
          <p:cNvPr id="3" name="图片 2"/>
          <p:cNvPicPr>
            <a:picLocks noChangeAspect="1"/>
          </p:cNvPicPr>
          <p:nvPr/>
        </p:nvPicPr>
        <p:blipFill>
          <a:blip r:embed="rId1"/>
          <a:stretch>
            <a:fillRect/>
          </a:stretch>
        </p:blipFill>
        <p:spPr>
          <a:xfrm>
            <a:off x="443230" y="1986280"/>
            <a:ext cx="6825615" cy="3368040"/>
          </a:xfrm>
          <a:prstGeom prst="rect">
            <a:avLst/>
          </a:prstGeom>
        </p:spPr>
      </p:pic>
      <p:pic>
        <p:nvPicPr>
          <p:cNvPr id="4" name="图片 3"/>
          <p:cNvPicPr>
            <a:picLocks noChangeAspect="1"/>
          </p:cNvPicPr>
          <p:nvPr/>
        </p:nvPicPr>
        <p:blipFill>
          <a:blip r:embed="rId2"/>
          <a:stretch>
            <a:fillRect/>
          </a:stretch>
        </p:blipFill>
        <p:spPr>
          <a:xfrm>
            <a:off x="7368540" y="1835150"/>
            <a:ext cx="3810000" cy="358521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03. </a:t>
            </a:r>
            <a:r>
              <a:rPr dirty="0">
                <a:sym typeface="Arial" panose="020B0604020202020204" pitchFamily="34" charset="0"/>
              </a:rPr>
              <a:t>模型测试</a:t>
            </a:r>
            <a:r>
              <a:rPr lang="en-US" altLang="zh-CN" dirty="0">
                <a:sym typeface="Arial" panose="020B0604020202020204" pitchFamily="34" charset="0"/>
              </a:rPr>
              <a:t> </a:t>
            </a:r>
            <a:endParaRPr lang="en-US" altLang="zh-CN"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2" name="文本框 5"/>
          <p:cNvSpPr txBox="1"/>
          <p:nvPr/>
        </p:nvSpPr>
        <p:spPr>
          <a:xfrm>
            <a:off x="443230" y="906780"/>
            <a:ext cx="10763250" cy="542226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lang="zh-CN" altLang="en-US" sz="2400" b="1" dirty="0">
                <a:latin typeface="Times New Roman" panose="02020603050405020304" pitchFamily="18" charset="0"/>
                <a:ea typeface="微软雅黑" panose="020B0503020204020204" pitchFamily="34" charset="-122"/>
                <a:sym typeface="Arial" panose="020B0604020202020204" pitchFamily="34" charset="0"/>
              </a:rPr>
              <a:t>PandaLM testset</a:t>
            </a: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r>
              <a:rPr lang="zh-CN" altLang="en-US" sz="2400" b="1" dirty="0">
                <a:latin typeface="Times New Roman" panose="02020603050405020304" pitchFamily="18" charset="0"/>
                <a:ea typeface="微软雅黑" panose="020B0503020204020204" pitchFamily="34" charset="-122"/>
                <a:sym typeface="Arial" panose="020B0604020202020204" pitchFamily="34" charset="0"/>
              </a:rPr>
              <a:t> accuracy</a:t>
            </a:r>
            <a:r>
              <a:rPr lang="en-US" altLang="zh-CN" sz="2400" b="1" dirty="0">
                <a:latin typeface="Times New Roman" panose="02020603050405020304" pitchFamily="18" charset="0"/>
                <a:ea typeface="微软雅黑" panose="020B0503020204020204" pitchFamily="34" charset="-122"/>
                <a:sym typeface="Arial" panose="020B0604020202020204" pitchFamily="34" charset="0"/>
              </a:rPr>
              <a:t>=75.34 </a:t>
            </a:r>
            <a:r>
              <a:rPr lang="zh-CN" altLang="en-US" sz="2400" b="1" dirty="0">
                <a:latin typeface="Times New Roman" panose="02020603050405020304" pitchFamily="18" charset="0"/>
                <a:ea typeface="微软雅黑" panose="020B0503020204020204" pitchFamily="34" charset="-122"/>
                <a:sym typeface="Arial" panose="020B0604020202020204" pitchFamily="34" charset="0"/>
              </a:rPr>
              <a:t>只弱于 GPT 4。F1</a:t>
            </a:r>
            <a:r>
              <a:rPr lang="en-US" altLang="zh-CN" sz="2400" b="1" dirty="0">
                <a:latin typeface="Times New Roman" panose="02020603050405020304" pitchFamily="18" charset="0"/>
                <a:ea typeface="微软雅黑" panose="020B0503020204020204" pitchFamily="34" charset="-122"/>
                <a:sym typeface="Arial" panose="020B0604020202020204" pitchFamily="34" charset="0"/>
              </a:rPr>
              <a:t>=66.84</a:t>
            </a:r>
            <a:r>
              <a:rPr lang="zh-CN" altLang="en-US" sz="2400" b="1" dirty="0">
                <a:latin typeface="Times New Roman" panose="02020603050405020304" pitchFamily="18" charset="0"/>
                <a:ea typeface="微软雅黑" panose="020B0503020204020204" pitchFamily="34" charset="-122"/>
                <a:sym typeface="Arial" panose="020B0604020202020204" pitchFamily="34" charset="0"/>
              </a:rPr>
              <a:t> 弱于 GPT 4，略弱于 JudgeLM。</a:t>
            </a: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342900" indent="-342900" algn="just">
              <a:lnSpc>
                <a:spcPct val="125000"/>
              </a:lnSpc>
              <a:buFont typeface="Wingdings" panose="05000000000000000000" charset="0"/>
              <a:buChar char="n"/>
            </a:pPr>
            <a:r>
              <a:rPr lang="zh-CN" altLang="en-US" sz="2400" dirty="0">
                <a:latin typeface="Times New Roman" panose="02020603050405020304" pitchFamily="18" charset="0"/>
                <a:ea typeface="微软雅黑" panose="020B0503020204020204" pitchFamily="34" charset="-122"/>
                <a:sym typeface="Arial" panose="020B0604020202020204" pitchFamily="34" charset="0"/>
              </a:rPr>
              <a:t>相比在 LLaMA、LLaMA2-Cha</a:t>
            </a:r>
            <a:r>
              <a:rPr lang="en-US" altLang="zh-CN" sz="2400" dirty="0">
                <a:latin typeface="Times New Roman" panose="02020603050405020304" pitchFamily="18" charset="0"/>
                <a:ea typeface="微软雅黑" panose="020B0503020204020204" pitchFamily="34" charset="-122"/>
                <a:sym typeface="Arial" panose="020B0604020202020204" pitchFamily="34" charset="0"/>
              </a:rPr>
              <a:t>t</a:t>
            </a:r>
            <a:r>
              <a:rPr lang="zh-CN" altLang="en-US" sz="2400" dirty="0">
                <a:latin typeface="Times New Roman" panose="02020603050405020304" pitchFamily="18" charset="0"/>
                <a:ea typeface="微软雅黑" panose="020B0503020204020204" pitchFamily="34" charset="-122"/>
                <a:sym typeface="Arial" panose="020B0604020202020204" pitchFamily="34" charset="0"/>
              </a:rPr>
              <a:t>、Vicuna 上微调得到的 PandaLM、Auto-J、JudgeLM，采用的 Llama3-8B-Instruct 在预训练阶段就积累了较强的能力，所以使用较 PandaLM 更少的微调语料就在 PandaLM-testset 上超过了其性能</a:t>
            </a:r>
            <a:r>
              <a:rPr lang="zh-CN" altLang="en-US" sz="2400" b="1" dirty="0">
                <a:latin typeface="Times New Roman" panose="02020603050405020304" pitchFamily="18" charset="0"/>
                <a:ea typeface="微软雅黑" panose="020B0503020204020204" pitchFamily="34" charset="-122"/>
                <a:sym typeface="Arial" panose="020B0604020202020204" pitchFamily="34" charset="0"/>
              </a:rPr>
              <a:t>。</a:t>
            </a: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p:txBody>
      </p:sp>
      <p:pic>
        <p:nvPicPr>
          <p:cNvPr id="3" name="图片 2"/>
          <p:cNvPicPr>
            <a:picLocks noChangeAspect="1"/>
          </p:cNvPicPr>
          <p:nvPr/>
        </p:nvPicPr>
        <p:blipFill>
          <a:blip r:embed="rId1"/>
          <a:stretch>
            <a:fillRect/>
          </a:stretch>
        </p:blipFill>
        <p:spPr>
          <a:xfrm>
            <a:off x="2203450" y="2245995"/>
            <a:ext cx="7296150" cy="19088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03. </a:t>
            </a:r>
            <a:r>
              <a:rPr dirty="0">
                <a:sym typeface="Arial" panose="020B0604020202020204" pitchFamily="34" charset="0"/>
              </a:rPr>
              <a:t>模型测试</a:t>
            </a:r>
            <a:r>
              <a:rPr lang="en-US" altLang="zh-CN" dirty="0">
                <a:sym typeface="Arial" panose="020B0604020202020204" pitchFamily="34" charset="0"/>
              </a:rPr>
              <a:t> </a:t>
            </a:r>
            <a:endParaRPr lang="en-US" altLang="zh-CN"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2" name="文本框 5"/>
          <p:cNvSpPr txBox="1"/>
          <p:nvPr/>
        </p:nvSpPr>
        <p:spPr>
          <a:xfrm>
            <a:off x="443230" y="906780"/>
            <a:ext cx="10763250" cy="542226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lang="en-US" altLang="zh-CN" sz="2400" b="1" dirty="0">
                <a:latin typeface="Times New Roman" panose="02020603050405020304" pitchFamily="18" charset="0"/>
                <a:ea typeface="微软雅黑" panose="020B0503020204020204" pitchFamily="34" charset="-122"/>
                <a:sym typeface="Arial" panose="020B0604020202020204" pitchFamily="34" charset="0"/>
              </a:rPr>
              <a:t>Auto-J</a:t>
            </a:r>
            <a:r>
              <a:rPr lang="zh-CN" altLang="en-US" sz="2400" b="1" dirty="0">
                <a:latin typeface="Times New Roman" panose="02020603050405020304" pitchFamily="18" charset="0"/>
                <a:ea typeface="微软雅黑" panose="020B0503020204020204" pitchFamily="34" charset="-122"/>
                <a:sym typeface="Arial" panose="020B0604020202020204" pitchFamily="34" charset="0"/>
              </a:rPr>
              <a:t> testset</a:t>
            </a: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r>
              <a:rPr lang="zh-CN" altLang="en-US" sz="2400" b="1" dirty="0">
                <a:latin typeface="Times New Roman" panose="02020603050405020304" pitchFamily="18" charset="0"/>
                <a:ea typeface="微软雅黑" panose="020B0503020204020204" pitchFamily="34" charset="-122"/>
                <a:sym typeface="Arial" panose="020B0604020202020204" pitchFamily="34" charset="0"/>
              </a:rPr>
              <a:t> </a:t>
            </a:r>
            <a:r>
              <a:rPr sz="2400" b="1" dirty="0">
                <a:latin typeface="Times New Roman" panose="02020603050405020304" pitchFamily="18" charset="0"/>
                <a:ea typeface="微软雅黑" panose="020B0503020204020204" pitchFamily="34" charset="-122"/>
                <a:sym typeface="Arial" panose="020B0604020202020204" pitchFamily="34" charset="0"/>
              </a:rPr>
              <a:t>agreement</a:t>
            </a:r>
            <a:r>
              <a:rPr lang="en-US" sz="2400" b="1" dirty="0">
                <a:latin typeface="Times New Roman" panose="02020603050405020304" pitchFamily="18" charset="0"/>
                <a:ea typeface="微软雅黑" panose="020B0503020204020204" pitchFamily="34" charset="-122"/>
                <a:sym typeface="Arial" panose="020B0604020202020204" pitchFamily="34" charset="0"/>
              </a:rPr>
              <a:t>=50.43</a:t>
            </a:r>
            <a:r>
              <a:rPr sz="2400" b="1" dirty="0">
                <a:latin typeface="Times New Roman" panose="02020603050405020304" pitchFamily="18" charset="0"/>
                <a:ea typeface="微软雅黑" panose="020B0503020204020204" pitchFamily="34" charset="-122"/>
                <a:sym typeface="Arial" panose="020B0604020202020204" pitchFamily="34" charset="0"/>
              </a:rPr>
              <a:t> 弱于 GPT 4 和 Auto-J-13B。</a:t>
            </a: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marL="342900" indent="-342900" algn="just">
              <a:lnSpc>
                <a:spcPct val="125000"/>
              </a:lnSpc>
              <a:buFont typeface="Wingdings" panose="05000000000000000000" charset="0"/>
              <a:buChar char="n"/>
            </a:pPr>
            <a:r>
              <a:rPr sz="2400" dirty="0">
                <a:latin typeface="Times New Roman" panose="02020603050405020304" pitchFamily="18" charset="0"/>
                <a:ea typeface="微软雅黑" panose="020B0503020204020204" pitchFamily="34" charset="-122"/>
                <a:sym typeface="Arial" panose="020B0604020202020204" pitchFamily="34" charset="0"/>
              </a:rPr>
              <a:t>Auto-J-13B 的参数量更大，并且采用全量微调</a:t>
            </a:r>
            <a:r>
              <a:rPr lang="zh-CN" sz="2400" dirty="0">
                <a:latin typeface="Times New Roman" panose="02020603050405020304" pitchFamily="18" charset="0"/>
                <a:ea typeface="微软雅黑" panose="020B0503020204020204" pitchFamily="34" charset="-122"/>
                <a:sym typeface="Arial" panose="020B0604020202020204" pitchFamily="34" charset="0"/>
              </a:rPr>
              <a:t>。</a:t>
            </a:r>
            <a:r>
              <a:rPr sz="2400" dirty="0">
                <a:latin typeface="Times New Roman" panose="02020603050405020304" pitchFamily="18" charset="0"/>
                <a:ea typeface="微软雅黑" panose="020B0503020204020204" pitchFamily="34" charset="-122"/>
                <a:sym typeface="Arial" panose="020B0604020202020204" pitchFamily="34" charset="0"/>
              </a:rPr>
              <a:t>我们</a:t>
            </a:r>
            <a:r>
              <a:rPr lang="zh-CN" sz="2400" dirty="0">
                <a:latin typeface="Times New Roman" panose="02020603050405020304" pitchFamily="18" charset="0"/>
                <a:ea typeface="微软雅黑" panose="020B0503020204020204" pitchFamily="34" charset="-122"/>
                <a:sym typeface="Arial" panose="020B0604020202020204" pitchFamily="34" charset="0"/>
              </a:rPr>
              <a:t>的</a:t>
            </a:r>
            <a:r>
              <a:rPr sz="2400" dirty="0">
                <a:latin typeface="Times New Roman" panose="02020603050405020304" pitchFamily="18" charset="0"/>
                <a:ea typeface="微软雅黑" panose="020B0503020204020204" pitchFamily="34" charset="-122"/>
                <a:sym typeface="Arial" panose="020B0604020202020204" pitchFamily="34" charset="0"/>
              </a:rPr>
              <a:t>训练数据中来自 Auto-J training data 的只占不到 1/8。此外</a:t>
            </a:r>
            <a:r>
              <a:rPr lang="en-US" sz="2400" dirty="0">
                <a:latin typeface="Times New Roman" panose="02020603050405020304" pitchFamily="18" charset="0"/>
                <a:ea typeface="微软雅黑" panose="020B0503020204020204" pitchFamily="34" charset="-122"/>
                <a:sym typeface="Arial" panose="020B0604020202020204" pitchFamily="34" charset="0"/>
              </a:rPr>
              <a:t> </a:t>
            </a:r>
            <a:r>
              <a:rPr sz="2400" dirty="0">
                <a:latin typeface="Times New Roman" panose="02020603050405020304" pitchFamily="18" charset="0"/>
                <a:ea typeface="微软雅黑" panose="020B0503020204020204" pitchFamily="34" charset="-122"/>
                <a:sym typeface="Arial" panose="020B0604020202020204" pitchFamily="34" charset="0"/>
              </a:rPr>
              <a:t>Auto-J-13B 在训练时使用了简单的数据增强技巧，对每个 pairwise training sample 交换两个 responses 的输入顺序以减小 positional bias。</a:t>
            </a:r>
            <a:endParaRPr sz="2400"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p:txBody>
      </p:sp>
      <p:pic>
        <p:nvPicPr>
          <p:cNvPr id="4" name="图片 3"/>
          <p:cNvPicPr>
            <a:picLocks noChangeAspect="1"/>
          </p:cNvPicPr>
          <p:nvPr>
            <p:custDataLst>
              <p:tags r:id="rId1"/>
            </p:custDataLst>
          </p:nvPr>
        </p:nvPicPr>
        <p:blipFill>
          <a:blip r:embed="rId2"/>
          <a:stretch>
            <a:fillRect/>
          </a:stretch>
        </p:blipFill>
        <p:spPr>
          <a:xfrm>
            <a:off x="2203450" y="2131695"/>
            <a:ext cx="7296150" cy="190881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03. </a:t>
            </a:r>
            <a:r>
              <a:rPr dirty="0">
                <a:sym typeface="Arial" panose="020B0604020202020204" pitchFamily="34" charset="0"/>
              </a:rPr>
              <a:t>模型测试</a:t>
            </a:r>
            <a:r>
              <a:rPr lang="en-US" altLang="zh-CN" dirty="0">
                <a:sym typeface="Arial" panose="020B0604020202020204" pitchFamily="34" charset="0"/>
              </a:rPr>
              <a:t> </a:t>
            </a:r>
            <a:endParaRPr lang="en-US" altLang="zh-CN"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2" name="文本框 5"/>
          <p:cNvSpPr txBox="1"/>
          <p:nvPr/>
        </p:nvSpPr>
        <p:spPr>
          <a:xfrm>
            <a:off x="443230" y="906780"/>
            <a:ext cx="10763250" cy="542226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lang="en-US" altLang="zh-CN" sz="2400" b="1" dirty="0">
                <a:latin typeface="Times New Roman" panose="02020603050405020304" pitchFamily="18" charset="0"/>
                <a:ea typeface="微软雅黑" panose="020B0503020204020204" pitchFamily="34" charset="-122"/>
                <a:sym typeface="Arial" panose="020B0604020202020204" pitchFamily="34" charset="0"/>
              </a:rPr>
              <a:t>MT-Bench</a:t>
            </a: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r>
              <a:rPr sz="2400" b="1" dirty="0">
                <a:latin typeface="Times New Roman" panose="02020603050405020304" pitchFamily="18" charset="0"/>
                <a:ea typeface="微软雅黑" panose="020B0503020204020204" pitchFamily="34" charset="-122"/>
                <a:sym typeface="Arial" panose="020B0604020202020204" pitchFamily="34" charset="0"/>
              </a:rPr>
              <a:t>accuracy</a:t>
            </a:r>
            <a:r>
              <a:rPr lang="en-US" sz="2400" b="1" dirty="0">
                <a:latin typeface="Times New Roman" panose="02020603050405020304" pitchFamily="18" charset="0"/>
                <a:ea typeface="微软雅黑" panose="020B0503020204020204" pitchFamily="34" charset="-122"/>
                <a:sym typeface="Arial" panose="020B0604020202020204" pitchFamily="34" charset="0"/>
              </a:rPr>
              <a:t>=59.34</a:t>
            </a:r>
            <a:r>
              <a:rPr lang="zh-CN" altLang="en-US" sz="2400" b="1" dirty="0">
                <a:latin typeface="Times New Roman" panose="02020603050405020304" pitchFamily="18" charset="0"/>
                <a:ea typeface="微软雅黑" panose="020B0503020204020204" pitchFamily="34" charset="-122"/>
                <a:sym typeface="Arial" panose="020B0604020202020204" pitchFamily="34" charset="0"/>
              </a:rPr>
              <a:t>，</a:t>
            </a:r>
            <a:r>
              <a:rPr sz="2400" b="1" dirty="0">
                <a:latin typeface="Times New Roman" panose="02020603050405020304" pitchFamily="18" charset="0"/>
                <a:ea typeface="微软雅黑" panose="020B0503020204020204" pitchFamily="34" charset="-122"/>
                <a:sym typeface="Arial" panose="020B0604020202020204" pitchFamily="34" charset="0"/>
              </a:rPr>
              <a:t>recall</a:t>
            </a:r>
            <a:r>
              <a:rPr lang="en-US" sz="2400" b="1" dirty="0">
                <a:latin typeface="Times New Roman" panose="02020603050405020304" pitchFamily="18" charset="0"/>
                <a:ea typeface="微软雅黑" panose="020B0503020204020204" pitchFamily="34" charset="-122"/>
                <a:sym typeface="Arial" panose="020B0604020202020204" pitchFamily="34" charset="0"/>
              </a:rPr>
              <a:t>=51.57 </a:t>
            </a:r>
            <a:r>
              <a:rPr sz="2400" b="1" dirty="0">
                <a:latin typeface="Times New Roman" panose="02020603050405020304" pitchFamily="18" charset="0"/>
                <a:ea typeface="微软雅黑" panose="020B0503020204020204" pitchFamily="34" charset="-122"/>
                <a:sym typeface="Arial" panose="020B0604020202020204" pitchFamily="34" charset="0"/>
              </a:rPr>
              <a:t>仅弱于 GPT 4，precision</a:t>
            </a:r>
            <a:r>
              <a:rPr lang="en-US" sz="2400" b="1" dirty="0">
                <a:latin typeface="Times New Roman" panose="02020603050405020304" pitchFamily="18" charset="0"/>
                <a:ea typeface="微软雅黑" panose="020B0503020204020204" pitchFamily="34" charset="-122"/>
                <a:sym typeface="Arial" panose="020B0604020202020204" pitchFamily="34" charset="0"/>
              </a:rPr>
              <a:t>=73.04</a:t>
            </a:r>
            <a:r>
              <a:rPr sz="2400" b="1" dirty="0">
                <a:latin typeface="Times New Roman" panose="02020603050405020304" pitchFamily="18" charset="0"/>
                <a:ea typeface="微软雅黑" panose="020B0503020204020204" pitchFamily="34" charset="-122"/>
                <a:sym typeface="Arial" panose="020B0604020202020204" pitchFamily="34" charset="0"/>
              </a:rPr>
              <a:t> 上最高，F1</a:t>
            </a:r>
            <a:r>
              <a:rPr lang="en-US" sz="2400" b="1" dirty="0">
                <a:latin typeface="Times New Roman" panose="02020603050405020304" pitchFamily="18" charset="0"/>
                <a:ea typeface="微软雅黑" panose="020B0503020204020204" pitchFamily="34" charset="-122"/>
                <a:sym typeface="Arial" panose="020B0604020202020204" pitchFamily="34" charset="0"/>
              </a:rPr>
              <a:t>=44.93 </a:t>
            </a:r>
            <a:r>
              <a:rPr sz="2400" b="1" dirty="0">
                <a:latin typeface="Times New Roman" panose="02020603050405020304" pitchFamily="18" charset="0"/>
                <a:ea typeface="微软雅黑" panose="020B0503020204020204" pitchFamily="34" charset="-122"/>
                <a:sym typeface="Arial" panose="020B0604020202020204" pitchFamily="34" charset="0"/>
              </a:rPr>
              <a:t> 则强于 Auto-J-13B。</a:t>
            </a: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p:txBody>
      </p:sp>
      <p:pic>
        <p:nvPicPr>
          <p:cNvPr id="3" name="图片 2"/>
          <p:cNvPicPr>
            <a:picLocks noChangeAspect="1"/>
          </p:cNvPicPr>
          <p:nvPr/>
        </p:nvPicPr>
        <p:blipFill>
          <a:blip r:embed="rId1"/>
          <a:stretch>
            <a:fillRect/>
          </a:stretch>
        </p:blipFill>
        <p:spPr>
          <a:xfrm>
            <a:off x="443230" y="2894965"/>
            <a:ext cx="5043170" cy="2479040"/>
          </a:xfrm>
          <a:prstGeom prst="rect">
            <a:avLst/>
          </a:prstGeom>
        </p:spPr>
      </p:pic>
      <p:sp>
        <p:nvSpPr>
          <p:cNvPr id="6" name="文本框 5"/>
          <p:cNvSpPr txBox="1"/>
          <p:nvPr/>
        </p:nvSpPr>
        <p:spPr>
          <a:xfrm>
            <a:off x="6313805" y="2819400"/>
            <a:ext cx="4688840" cy="2626995"/>
          </a:xfrm>
          <a:prstGeom prst="rect">
            <a:avLst/>
          </a:prstGeom>
          <a:noFill/>
        </p:spPr>
        <p:txBody>
          <a:bodyPr wrap="square" rtlCol="0">
            <a:noAutofit/>
          </a:bodyPr>
          <a:lstStyle/>
          <a:p>
            <a:pPr algn="l"/>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这可能是由于开源模型和我们的模型都只为 single-turn evaluation 而训练，缺乏泛化性，所以在 multi-turn evaluation 上结果远不如 GPT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4</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。我们进行了</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prompt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调优，从后续的探究实验可以看到，不同</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prompt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的表现差异较大。</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lang="en-US" altLang="zh-CN" dirty="0">
                <a:sym typeface="Arial" panose="020B0604020202020204" pitchFamily="34" charset="0"/>
              </a:rPr>
              <a:t>03. </a:t>
            </a:r>
            <a:r>
              <a:rPr dirty="0">
                <a:sym typeface="Arial" panose="020B0604020202020204" pitchFamily="34" charset="0"/>
              </a:rPr>
              <a:t>模型测试</a:t>
            </a:r>
            <a:r>
              <a:rPr lang="en-US" altLang="zh-CN" dirty="0">
                <a:sym typeface="Arial" panose="020B0604020202020204" pitchFamily="34" charset="0"/>
              </a:rPr>
              <a:t> </a:t>
            </a:r>
            <a:endParaRPr lang="en-US" altLang="zh-CN"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2" name="文本框 5"/>
          <p:cNvSpPr txBox="1"/>
          <p:nvPr/>
        </p:nvSpPr>
        <p:spPr>
          <a:xfrm>
            <a:off x="443230" y="906780"/>
            <a:ext cx="10763250" cy="542226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25000"/>
              </a:lnSpc>
              <a:buFont typeface="Wingdings" panose="05000000000000000000" pitchFamily="2" charset="2"/>
              <a:buChar char="n"/>
            </a:pPr>
            <a:r>
              <a:rPr sz="2400" b="1" dirty="0">
                <a:latin typeface="Times New Roman" panose="02020603050405020304" pitchFamily="18" charset="0"/>
                <a:ea typeface="微软雅黑" panose="020B0503020204020204" pitchFamily="34" charset="-122"/>
                <a:sym typeface="Arial" panose="020B0604020202020204" pitchFamily="34" charset="0"/>
              </a:rPr>
              <a:t>LLMBar</a:t>
            </a: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r>
              <a:rPr sz="2400" b="1" dirty="0">
                <a:latin typeface="Times New Roman" panose="02020603050405020304" pitchFamily="18" charset="0"/>
                <a:ea typeface="微软雅黑" panose="020B0503020204020204" pitchFamily="34" charset="-122"/>
                <a:sym typeface="Arial" panose="020B0604020202020204" pitchFamily="34" charset="0"/>
              </a:rPr>
              <a:t>采用 Vanilla_NoRules prompt strategy，在 Natural、Neighbor、GPTInst、GPTOut、Manual </a:t>
            </a:r>
            <a:r>
              <a:rPr lang="en-US" sz="2400" b="1" dirty="0">
                <a:latin typeface="Times New Roman" panose="02020603050405020304" pitchFamily="18" charset="0"/>
                <a:ea typeface="微软雅黑" panose="020B0503020204020204" pitchFamily="34" charset="-122"/>
                <a:sym typeface="Arial" panose="020B0604020202020204" pitchFamily="34" charset="0"/>
              </a:rPr>
              <a:t> </a:t>
            </a:r>
            <a:r>
              <a:rPr sz="2400" b="1" dirty="0">
                <a:latin typeface="Times New Roman" panose="02020603050405020304" pitchFamily="18" charset="0"/>
                <a:ea typeface="微软雅黑" panose="020B0503020204020204" pitchFamily="34" charset="-122"/>
                <a:sym typeface="Arial" panose="020B0604020202020204" pitchFamily="34" charset="0"/>
              </a:rPr>
              <a:t>上的 correct_average 值为 81.5、27.99、35.33、56.38、40.22</a:t>
            </a:r>
            <a:r>
              <a:rPr lang="zh-CN" sz="2400" b="1" dirty="0">
                <a:latin typeface="Times New Roman" panose="02020603050405020304" pitchFamily="18" charset="0"/>
                <a:ea typeface="微软雅黑" panose="020B0503020204020204" pitchFamily="34" charset="-122"/>
                <a:sym typeface="Arial" panose="020B0604020202020204" pitchFamily="34" charset="0"/>
              </a:rPr>
              <a:t>，</a:t>
            </a:r>
            <a:r>
              <a:rPr sz="2400" b="1" dirty="0">
                <a:latin typeface="Times New Roman" panose="02020603050405020304" pitchFamily="18" charset="0"/>
                <a:ea typeface="微软雅黑" panose="020B0503020204020204" pitchFamily="34" charset="-122"/>
                <a:sym typeface="Arial" panose="020B0604020202020204" pitchFamily="34" charset="0"/>
              </a:rPr>
              <a:t>只弱于 GPT 4。</a:t>
            </a: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marL="285750" indent="-285750" algn="just">
              <a:lnSpc>
                <a:spcPct val="125000"/>
              </a:lnSpc>
              <a:buFont typeface="Wingdings" panose="05000000000000000000" pitchFamily="2" charset="2"/>
              <a:buChar char="n"/>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lang="zh-CN" altLang="en-US" sz="2400" b="1" dirty="0">
              <a:latin typeface="Times New Roman" panose="02020603050405020304" pitchFamily="18" charset="0"/>
              <a:ea typeface="微软雅黑" panose="020B0503020204020204" pitchFamily="34" charset="-122"/>
              <a:sym typeface="Arial" panose="020B0604020202020204" pitchFamily="34" charset="0"/>
            </a:endParaRPr>
          </a:p>
        </p:txBody>
      </p:sp>
      <p:pic>
        <p:nvPicPr>
          <p:cNvPr id="3" name="图片 2"/>
          <p:cNvPicPr>
            <a:picLocks noChangeAspect="1"/>
          </p:cNvPicPr>
          <p:nvPr/>
        </p:nvPicPr>
        <p:blipFill>
          <a:blip r:embed="rId1"/>
          <a:stretch>
            <a:fillRect/>
          </a:stretch>
        </p:blipFill>
        <p:spPr>
          <a:xfrm>
            <a:off x="443230" y="3209290"/>
            <a:ext cx="6519545" cy="2557145"/>
          </a:xfrm>
          <a:prstGeom prst="rect">
            <a:avLst/>
          </a:prstGeom>
        </p:spPr>
      </p:pic>
      <p:sp>
        <p:nvSpPr>
          <p:cNvPr id="5" name="文本框 4"/>
          <p:cNvSpPr txBox="1"/>
          <p:nvPr/>
        </p:nvSpPr>
        <p:spPr>
          <a:xfrm>
            <a:off x="7556500" y="2952115"/>
            <a:ext cx="3812540" cy="3412490"/>
          </a:xfrm>
          <a:prstGeom prst="rect">
            <a:avLst/>
          </a:prstGeom>
          <a:noFill/>
        </p:spPr>
        <p:txBody>
          <a:bodyPr wrap="square" rtlCol="0">
            <a:noAutofit/>
          </a:bodyPr>
          <a:lstStyle/>
          <a:p>
            <a:pPr indent="0" algn="just">
              <a:lnSpc>
                <a:spcPct val="125000"/>
              </a:lnSpc>
              <a:buFont typeface="Wingdings" panose="05000000000000000000" pitchFamily="2" charset="2"/>
              <a:buNone/>
            </a:pPr>
            <a:r>
              <a:rPr sz="2400" dirty="0">
                <a:latin typeface="Times New Roman" panose="02020603050405020304" pitchFamily="18" charset="0"/>
                <a:ea typeface="微软雅黑" panose="020B0503020204020204" pitchFamily="34" charset="-122"/>
                <a:sym typeface="Arial" panose="020B0604020202020204" pitchFamily="34" charset="0"/>
              </a:rPr>
              <a:t>这可能是因为 LLMBar 与其他 benchmark 的模式较为不同，尤其是后四个 adversial set 的样本更具有挑战性，</a:t>
            </a:r>
            <a:r>
              <a:rPr lang="zh-CN" sz="2400" dirty="0">
                <a:latin typeface="Times New Roman" panose="02020603050405020304" pitchFamily="18" charset="0"/>
                <a:ea typeface="微软雅黑" panose="020B0503020204020204" pitchFamily="34" charset="-122"/>
                <a:sym typeface="Arial" panose="020B0604020202020204" pitchFamily="34" charset="0"/>
              </a:rPr>
              <a:t>导致</a:t>
            </a:r>
            <a:r>
              <a:rPr sz="2400" dirty="0">
                <a:latin typeface="Times New Roman" panose="02020603050405020304" pitchFamily="18" charset="0"/>
                <a:ea typeface="微软雅黑" panose="020B0503020204020204" pitchFamily="34" charset="-122"/>
                <a:sym typeface="Arial" panose="020B0604020202020204" pitchFamily="34" charset="0"/>
              </a:rPr>
              <a:t>基础模型的能力强弱对结果影响较大。</a:t>
            </a:r>
            <a:endParaRPr sz="2400" dirty="0">
              <a:latin typeface="Times New Roman" panose="02020603050405020304" pitchFamily="18" charset="0"/>
              <a:ea typeface="微软雅黑" panose="020B0503020204020204" pitchFamily="34" charset="-122"/>
              <a:sym typeface="Arial" panose="020B0604020202020204" pitchFamily="34" charset="0"/>
            </a:endParaRPr>
          </a:p>
          <a:p>
            <a:pPr indent="0" algn="just">
              <a:lnSpc>
                <a:spcPct val="125000"/>
              </a:lnSpc>
              <a:buFont typeface="Wingdings" panose="05000000000000000000" pitchFamily="2" charset="2"/>
              <a:buNone/>
            </a:pPr>
            <a:endParaRPr sz="2400" b="1" dirty="0">
              <a:latin typeface="Times New Roman" panose="02020603050405020304" pitchFamily="18" charset="0"/>
              <a:ea typeface="微软雅黑" panose="020B0503020204020204" pitchFamily="34" charset="-122"/>
              <a:sym typeface="Arial" panose="020B0604020202020204" pitchFamily="34" charset="0"/>
            </a:endParaRPr>
          </a:p>
          <a:p>
            <a:pPr algn="ctr"/>
            <a:endParaRPr lang="zh-CN" altLang="en-US" sz="2400" b="1" dirty="0">
              <a:latin typeface="Times New Roman" panose="02020603050405020304" pitchFamily="18" charset="0"/>
              <a:ea typeface="微软雅黑" panose="020B0503020204020204" pitchFamily="34" charset="-122"/>
              <a:cs typeface="+mn-ea"/>
              <a:sym typeface="Arial" panose="020B0604020202020204" pitchFamily="34" charset="0"/>
            </a:endParaRPr>
          </a:p>
        </p:txBody>
      </p:sp>
    </p:spTree>
  </p:cSld>
  <p:clrMapOvr>
    <a:masterClrMapping/>
  </p:clrMapOvr>
</p:sld>
</file>

<file path=ppt/tags/tag1.xml><?xml version="1.0" encoding="utf-8"?>
<p:tagLst xmlns:p="http://schemas.openxmlformats.org/presentationml/2006/main">
  <p:tag name="KSO_WM_UNIT_PLACING_PICTURE_USER_VIEWPORT" val="{&quot;height&quot;:3006,&quot;width&quot;:11490}"/>
</p:tagLst>
</file>

<file path=ppt/tags/tag2.xml><?xml version="1.0" encoding="utf-8"?>
<p:tagLst xmlns:p="http://schemas.openxmlformats.org/presentationml/2006/main">
  <p:tag name="COMMONDATA" val="eyJoZGlkIjoiMGVlMDBlY2U5OGRiY2RiZDkwMWUwYTBjMmYwMTUxZWMifQ=="/>
</p:tagLst>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4219</Words>
  <Application>WPS 演示</Application>
  <PresentationFormat>宽屏</PresentationFormat>
  <Paragraphs>321</Paragraphs>
  <Slides>25</Slides>
  <Notes>22</Notes>
  <HiddenSlides>0</HiddenSlides>
  <MMClips>0</MMClips>
  <ScaleCrop>false</ScaleCrop>
  <HeadingPairs>
    <vt:vector size="6" baseType="variant">
      <vt:variant>
        <vt:lpstr>已用的字体</vt:lpstr>
      </vt:variant>
      <vt:variant>
        <vt:i4>11</vt:i4>
      </vt:variant>
      <vt:variant>
        <vt:lpstr>主题</vt:lpstr>
      </vt:variant>
      <vt:variant>
        <vt:i4>4</vt:i4>
      </vt:variant>
      <vt:variant>
        <vt:lpstr>幻灯片标题</vt:lpstr>
      </vt:variant>
      <vt:variant>
        <vt:i4>25</vt:i4>
      </vt:variant>
    </vt:vector>
  </HeadingPairs>
  <TitlesOfParts>
    <vt:vector size="40" baseType="lpstr">
      <vt:lpstr>Arial</vt:lpstr>
      <vt:lpstr>宋体</vt:lpstr>
      <vt:lpstr>Wingdings</vt:lpstr>
      <vt:lpstr>微软雅黑</vt:lpstr>
      <vt:lpstr>经典圆体简</vt:lpstr>
      <vt:lpstr>Arial</vt:lpstr>
      <vt:lpstr>Times New Roman</vt:lpstr>
      <vt:lpstr>Wingdings</vt:lpstr>
      <vt:lpstr>Arial Unicode MS</vt:lpstr>
      <vt:lpstr>等线</vt:lpstr>
      <vt:lpstr>Calibri</vt:lpstr>
      <vt:lpstr>自定义设计方案</vt:lpstr>
      <vt:lpstr>1_自定义设计方案</vt:lpstr>
      <vt:lpstr>1_OfficePLUS</vt:lpstr>
      <vt:lpstr>2_自定义设计方案</vt:lpstr>
      <vt:lpstr>PowerPoint 演示文稿</vt:lpstr>
      <vt:lpstr>PowerPoint 演示文稿</vt:lpstr>
      <vt:lpstr>01. 任务简介与数据</vt:lpstr>
      <vt:lpstr>02. 模型训练 </vt:lpstr>
      <vt:lpstr>02. 模型训练 </vt:lpstr>
      <vt:lpstr>03. 模型测试 </vt:lpstr>
      <vt:lpstr>03. 模型测试 </vt:lpstr>
      <vt:lpstr>03. 模型测试 </vt:lpstr>
      <vt:lpstr>03. 模型测试 </vt:lpstr>
      <vt:lpstr>PowerPoint 演示文稿</vt:lpstr>
      <vt:lpstr>01. Prompt种类</vt:lpstr>
      <vt:lpstr>02. 实验结果与分析</vt:lpstr>
      <vt:lpstr>02. 实验结果与分析</vt:lpstr>
      <vt:lpstr>03. 规则的作用——一个例子</vt:lpstr>
      <vt:lpstr>PowerPoint 演示文稿</vt:lpstr>
      <vt:lpstr>01. 不同 prompt 形式对 MT-Bench 结果的影响 </vt:lpstr>
      <vt:lpstr>02. Phi模型探索(Phi-1.5-1.3B，Phi-2-2.7B，Phi3-4B-Chat )</vt:lpstr>
      <vt:lpstr>02. Phi模型探索</vt:lpstr>
      <vt:lpstr>02. Phi模型探索</vt:lpstr>
      <vt:lpstr>03. Qwen模型探索(Qwen 1.5-1.8B，Qwen 1.5-1.8B，Qwen1.5-1.8B-Chat )</vt:lpstr>
      <vt:lpstr>03. Qwen系列模型探索</vt:lpstr>
      <vt:lpstr>03. Qwen系列模型探索</vt:lpstr>
      <vt:lpstr>03. 模型探索总结</vt:lpstr>
      <vt:lpstr>小组分工</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#我给母校送模板#</dc:title>
  <dc:creator>田 振宇</dc:creator>
  <cp:keywords>51PPT模板网</cp:keywords>
  <cp:lastModifiedBy>龙翔天驱</cp:lastModifiedBy>
  <cp:revision>727</cp:revision>
  <dcterms:created xsi:type="dcterms:W3CDTF">2018-12-09T14:29:00Z</dcterms:created>
  <dcterms:modified xsi:type="dcterms:W3CDTF">2024-09-07T15:22:07Z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D3BEF47D3C6144C38938F36D26B8C559_12</vt:lpwstr>
  </property>
  <property fmtid="{D5CDD505-2E9C-101B-9397-08002B2CF9AE}" pid="12" name="KSOProductBuildVer">
    <vt:lpwstr>2052-12.1.0.17827</vt:lpwstr>
  </property>
</Properties>
</file>

<file path=docProps/thumbnail.jpeg>
</file>